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78" r:id="rId26"/>
    <p:sldId id="279" r:id="rId27"/>
    <p:sldId id="281" r:id="rId28"/>
    <p:sldId id="280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58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8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9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404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2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8D274D-B71C-405A-A5C5-99B9D6AE5C30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2A952C-A743-4EF1-A285-AD539A853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9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26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March 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743200"/>
            <a:ext cx="4013200" cy="1526540"/>
          </a:xfrm>
        </p:spPr>
        <p:txBody>
          <a:bodyPr/>
          <a:lstStyle/>
          <a:p>
            <a:pPr lvl="0"/>
            <a:r>
              <a:rPr lang="en-US" dirty="0" smtClean="0"/>
              <a:t>CRCT Boot Camp: </a:t>
            </a:r>
            <a:r>
              <a:rPr lang="en-US" dirty="0"/>
              <a:t>Volume, Pythagorean Theorem, transformations, congruence and similarity, angle relationships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057400"/>
            <a:ext cx="4013200" cy="599440"/>
          </a:xfrm>
        </p:spPr>
        <p:txBody>
          <a:bodyPr/>
          <a:lstStyle/>
          <a:p>
            <a:r>
              <a:rPr lang="en-US" dirty="0" smtClean="0"/>
              <a:t>CCGPS Math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Seven: Rotation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04900" y="2659797"/>
            <a:ext cx="71628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28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Coordinates after a rotation of 90 degrees clockwise?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01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Eight: Rotation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7800" y="2736374"/>
            <a:ext cx="6781800" cy="3969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28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Coordinates after a rotation of 180 degrees?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01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NiNe</a:t>
            </a:r>
            <a:r>
              <a:rPr lang="en-US" dirty="0" smtClean="0"/>
              <a:t>: What type of Transformation?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981200" y="1828800"/>
            <a:ext cx="5562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Ten: What type of transformation occurred?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981200" y="1981200"/>
            <a:ext cx="5791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eleven: What type of transformation occurred?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1371600" y="1828800"/>
            <a:ext cx="6934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twelve: what type of transformation occurred?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grayscl/>
          </a:blip>
          <a:stretch>
            <a:fillRect/>
          </a:stretch>
        </p:blipFill>
        <p:spPr>
          <a:xfrm>
            <a:off x="914400" y="1828800"/>
            <a:ext cx="7391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6581" y="1828800"/>
            <a:ext cx="8077200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0292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Let’s Label</a:t>
            </a:r>
            <a:r>
              <a:rPr lang="en-US" dirty="0" smtClean="0"/>
              <a:t>:  Same-Side Interior	</a:t>
            </a:r>
            <a:r>
              <a:rPr lang="en-US" dirty="0"/>
              <a:t> </a:t>
            </a:r>
            <a:r>
              <a:rPr lang="en-US" dirty="0" smtClean="0"/>
              <a:t>      Alternate Interior</a:t>
            </a:r>
            <a:r>
              <a:rPr lang="en-US" dirty="0"/>
              <a:t>	</a:t>
            </a:r>
            <a:r>
              <a:rPr lang="en-US" dirty="0" smtClean="0"/>
              <a:t>Congruent Angles</a:t>
            </a:r>
          </a:p>
          <a:p>
            <a:endParaRPr lang="en-US" dirty="0" smtClean="0"/>
          </a:p>
          <a:p>
            <a:r>
              <a:rPr lang="en-US" dirty="0" smtClean="0"/>
              <a:t>Same-Side Exterior		Alternate Exterior		Supplementary Angles</a:t>
            </a:r>
          </a:p>
          <a:p>
            <a:endParaRPr lang="en-US" dirty="0"/>
          </a:p>
          <a:p>
            <a:r>
              <a:rPr lang="en-US" dirty="0" smtClean="0"/>
              <a:t>Vertical Angles		 Corresponding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Thirteen: Angle 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34000" y="2057400"/>
            <a:ext cx="328422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67640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a) Name all pairs of alternate interior angles.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b) Name all pairs of corresponding angles.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c) Name all pairs of alternate exterior angles.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d) Name all linear pairs angles.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e) Name all vertical angles.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f) Name all consecutive (same-side) interior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Fourteen: Applying Angle Relationships</a:t>
            </a:r>
            <a:br>
              <a:rPr lang="en-US" dirty="0" smtClean="0"/>
            </a:br>
            <a:r>
              <a:rPr lang="en-US" dirty="0" smtClean="0"/>
              <a:t>Fill in Angles 4, 5 &amp; 6.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6800" y="2133600"/>
            <a:ext cx="723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fifteen: </a:t>
            </a:r>
            <a:br>
              <a:rPr lang="en-US" dirty="0" smtClean="0"/>
            </a:br>
            <a:r>
              <a:rPr lang="en-US" dirty="0" smtClean="0"/>
              <a:t>Triangles: Solving for missing angles.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840634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23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600" dirty="0" smtClean="0"/>
              <a:t>Translation-Sliding the figure</a:t>
            </a:r>
          </a:p>
          <a:p>
            <a:pPr marL="457200" indent="-457200" algn="l">
              <a:buAutoNum type="arabicPeriod"/>
            </a:pPr>
            <a:r>
              <a:rPr lang="en-US" sz="3600" dirty="0" smtClean="0"/>
              <a:t>Rotation-Turning the figure</a:t>
            </a:r>
          </a:p>
          <a:p>
            <a:pPr marL="457200" indent="-457200" algn="l">
              <a:buAutoNum type="arabicPeriod"/>
            </a:pPr>
            <a:r>
              <a:rPr lang="en-US" sz="3600" dirty="0" smtClean="0"/>
              <a:t>Reflection-Flipping or Mirroring the figure</a:t>
            </a:r>
          </a:p>
          <a:p>
            <a:pPr marL="457200" indent="-457200" algn="l">
              <a:buAutoNum type="arabicPeriod"/>
            </a:pPr>
            <a:r>
              <a:rPr lang="en-US" sz="3600" dirty="0" smtClean="0"/>
              <a:t>Dilation-Magnifying or reducing the figure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What is the </a:t>
            </a:r>
            <a:r>
              <a:rPr lang="en-US" sz="3200" dirty="0"/>
              <a:t>difference between </a:t>
            </a:r>
            <a:r>
              <a:rPr lang="en-US" sz="3200" b="1" dirty="0"/>
              <a:t>similar figures</a:t>
            </a:r>
            <a:r>
              <a:rPr lang="en-US" sz="3200" dirty="0"/>
              <a:t> and </a:t>
            </a:r>
            <a:r>
              <a:rPr lang="en-US" sz="3200" b="1" dirty="0"/>
              <a:t>congruent </a:t>
            </a:r>
            <a:r>
              <a:rPr lang="en-US" sz="3200" b="1" dirty="0" smtClean="0"/>
              <a:t>figures?</a:t>
            </a:r>
          </a:p>
          <a:p>
            <a:endParaRPr lang="en-US" sz="3200" b="1" dirty="0"/>
          </a:p>
          <a:p>
            <a:pPr algn="l"/>
            <a:r>
              <a:rPr lang="en-US" sz="3200" b="1" dirty="0" smtClean="0"/>
              <a:t>*Similar figures have congruent corresponding angles and proportional corresponding sides.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sz="3200" b="1" dirty="0" smtClean="0"/>
              <a:t>*Congruent figures have congruent corresponding angles and congruent corresponding sides.</a:t>
            </a:r>
          </a:p>
          <a:p>
            <a:pPr algn="l"/>
            <a:endParaRPr lang="en-US" sz="3200" b="1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 and Similarity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sixteen:</a:t>
            </a:r>
            <a:br>
              <a:rPr lang="en-US" dirty="0" smtClean="0"/>
            </a:br>
            <a:r>
              <a:rPr lang="en-US" dirty="0" smtClean="0"/>
              <a:t>Are these triangles similar?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1981200"/>
            <a:ext cx="8229600" cy="4038600"/>
          </a:xfrm>
          <a:prstGeom prst="rect">
            <a:avLst/>
          </a:prstGeom>
        </p:spPr>
      </p:pic>
      <p:sp>
        <p:nvSpPr>
          <p:cNvPr id="5" name="Text Box 8"/>
          <p:cNvSpPr txBox="1"/>
          <p:nvPr/>
        </p:nvSpPr>
        <p:spPr>
          <a:xfrm>
            <a:off x="2590800" y="2842604"/>
            <a:ext cx="685800" cy="443229"/>
          </a:xfrm>
          <a:prstGeom prst="rect">
            <a:avLst/>
          </a:prstGeom>
          <a:solidFill>
            <a:schemeClr val="lt1">
              <a:alpha val="6000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ea typeface="Calibri"/>
                <a:cs typeface="Times New Roman"/>
              </a:rPr>
              <a:t>60</a:t>
            </a:r>
            <a:r>
              <a:rPr lang="en-US" sz="2400" b="1" baseline="30000" dirty="0">
                <a:effectLst/>
                <a:ea typeface="Calibri"/>
                <a:cs typeface="Times New Roman"/>
              </a:rPr>
              <a:t>o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04" y="2339228"/>
            <a:ext cx="1390054" cy="67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Explain the meaning of </a:t>
            </a:r>
            <a:r>
              <a:rPr lang="en-US" sz="3600" dirty="0" smtClean="0"/>
              <a:t>A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+B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=C</a:t>
            </a:r>
            <a:r>
              <a:rPr lang="en-US" sz="3600" baseline="30000" dirty="0" smtClean="0"/>
              <a:t>2</a:t>
            </a:r>
            <a:r>
              <a:rPr lang="en-US" sz="3600" dirty="0"/>
              <a:t> </a:t>
            </a:r>
            <a:r>
              <a:rPr lang="en-US" sz="3600" dirty="0" smtClean="0"/>
              <a:t>as it relates to right triangles.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Pythagorean Theorem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2514600" y="3499338"/>
            <a:ext cx="4191000" cy="2209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26323" y="5029200"/>
            <a:ext cx="838200" cy="685800"/>
          </a:xfrm>
          <a:prstGeom prst="rect">
            <a:avLst/>
          </a:prstGeom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106680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en-US" sz="1300" dirty="0" smtClean="0"/>
              <a:t>Example seventeen: Use </a:t>
            </a:r>
            <a:r>
              <a:rPr lang="en-US" sz="1300" dirty="0" err="1" smtClean="0"/>
              <a:t>pythagorean</a:t>
            </a:r>
            <a:r>
              <a:rPr lang="en-US" sz="1300" dirty="0" smtClean="0"/>
              <a:t> theorem to calculate the length of the line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10000" contrast="-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133600"/>
            <a:ext cx="7086600" cy="4114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09800" y="3200400"/>
            <a:ext cx="1905000" cy="2209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A youth soccer field is pictured below. A coach has his players run diagonally from one corner to the other.  How far will they run?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eighteen: Pythagorean theorem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554288"/>
            <a:ext cx="13610244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411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</a:t>
            </a:r>
            <a:r>
              <a:rPr lang="en-US" dirty="0" err="1" smtClean="0">
                <a:solidFill>
                  <a:schemeClr val="bg1"/>
                </a:solidFill>
              </a:rPr>
              <a:t>yd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nineteen: volume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320040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0" y="19577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Find </a:t>
            </a:r>
            <a:r>
              <a:rPr lang="en-US" sz="2400" dirty="0"/>
              <a:t>the </a:t>
            </a:r>
            <a:r>
              <a:rPr lang="en-US" sz="2400" b="1" i="1" u="sng" dirty="0" smtClean="0"/>
              <a:t>exact</a:t>
            </a:r>
            <a:r>
              <a:rPr lang="en-US" sz="2400" dirty="0" smtClean="0"/>
              <a:t> volume </a:t>
            </a:r>
            <a:r>
              <a:rPr lang="en-US" sz="2400" dirty="0"/>
              <a:t>of a cylinder: </a:t>
            </a:r>
            <a:endParaRPr lang="en-US" sz="2400" dirty="0" smtClean="0"/>
          </a:p>
          <a:p>
            <a:r>
              <a:rPr lang="en-US" sz="2400" dirty="0" smtClean="0"/>
              <a:t>height </a:t>
            </a:r>
            <a:r>
              <a:rPr lang="en-US" sz="2400" dirty="0"/>
              <a:t>= 16 in. ; diameter = 12 in.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53000" y="2895600"/>
                <a:ext cx="23796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𝐵h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895600"/>
                <a:ext cx="237965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6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Find the exact volume of the cone in terms of pi: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twenty: Volume 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359304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29200" y="2509902"/>
                <a:ext cx="1905000" cy="612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09902"/>
                <a:ext cx="1905000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0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twenty-one: Volume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581400" y="2039112"/>
                <a:ext cx="8229600" cy="407517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6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581400" y="2039112"/>
                <a:ext cx="8229600" cy="407517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828800"/>
            <a:ext cx="620739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10396488"/>
              </p:ext>
            </p:extLst>
          </p:nvPr>
        </p:nvGraphicFramePr>
        <p:xfrm>
          <a:off x="1295400" y="1905000"/>
          <a:ext cx="6858000" cy="4756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719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Reflection over x-axis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(x,y) </a:t>
                      </a:r>
                      <a:r>
                        <a:rPr lang="en-US" sz="1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>
                          <a:effectLst/>
                        </a:rPr>
                        <a:t> (x, -y)</a:t>
                      </a:r>
                      <a:endParaRPr lang="en-US" sz="105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</a:tr>
              <a:tr h="719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Reflection over y-axis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(x,y) </a:t>
                      </a:r>
                      <a:r>
                        <a:rPr lang="en-US" sz="1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>
                          <a:effectLst/>
                        </a:rPr>
                        <a:t>(-x, y)</a:t>
                      </a:r>
                      <a:endParaRPr lang="en-US" sz="105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</a:tr>
              <a:tr h="7191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Rotation 180</a:t>
                      </a:r>
                      <a:r>
                        <a:rPr lang="en-US" sz="1800" baseline="30000">
                          <a:effectLst/>
                        </a:rPr>
                        <a:t>o</a:t>
                      </a:r>
                      <a:r>
                        <a:rPr lang="en-US" sz="1800">
                          <a:effectLst/>
                        </a:rPr>
                        <a:t> around the origin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(x,y) </a:t>
                      </a:r>
                      <a:r>
                        <a:rPr lang="en-US" sz="1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>
                          <a:effectLst/>
                        </a:rPr>
                        <a:t> (-x, -y)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</a:tr>
              <a:tr h="958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Rotation 90</a:t>
                      </a:r>
                      <a:r>
                        <a:rPr lang="en-US" sz="1800" baseline="30000">
                          <a:effectLst/>
                        </a:rPr>
                        <a:t>o</a:t>
                      </a:r>
                      <a:r>
                        <a:rPr lang="en-US" sz="1800">
                          <a:effectLst/>
                        </a:rPr>
                        <a:t> clockwise or 270</a:t>
                      </a:r>
                      <a:r>
                        <a:rPr lang="en-US" sz="1800" baseline="30000">
                          <a:effectLst/>
                        </a:rPr>
                        <a:t> o</a:t>
                      </a:r>
                      <a:r>
                        <a:rPr lang="en-US" sz="1800">
                          <a:effectLst/>
                        </a:rPr>
                        <a:t> counterclockwise around the origin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(x,y) </a:t>
                      </a:r>
                      <a:r>
                        <a:rPr lang="en-US" sz="180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>
                          <a:effectLst/>
                        </a:rPr>
                        <a:t> (y, -x)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</a:tr>
              <a:tr h="958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Rotation 270</a:t>
                      </a:r>
                      <a:r>
                        <a:rPr lang="en-US" sz="1800" baseline="30000">
                          <a:effectLst/>
                        </a:rPr>
                        <a:t>o</a:t>
                      </a:r>
                      <a:r>
                        <a:rPr lang="en-US" sz="1800">
                          <a:effectLst/>
                        </a:rPr>
                        <a:t> clockwise or 90</a:t>
                      </a:r>
                      <a:r>
                        <a:rPr lang="en-US" sz="1800" baseline="30000">
                          <a:effectLst/>
                        </a:rPr>
                        <a:t> o</a:t>
                      </a:r>
                      <a:r>
                        <a:rPr lang="en-US" sz="1800">
                          <a:effectLst/>
                        </a:rPr>
                        <a:t> counterclockwise around the origin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x,y</a:t>
                      </a:r>
                      <a:r>
                        <a:rPr lang="en-US" sz="1800" dirty="0">
                          <a:effectLst/>
                        </a:rPr>
                        <a:t>) </a:t>
                      </a:r>
                      <a:r>
                        <a:rPr lang="en-US" sz="18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1800" dirty="0">
                          <a:effectLst/>
                        </a:rPr>
                        <a:t> (-y, x)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25" marR="58625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4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Translation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47800" y="1905000"/>
            <a:ext cx="655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1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Two: Translations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828800"/>
            <a:ext cx="7010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Three: Reflection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2057400"/>
            <a:ext cx="716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Four: Reflection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981200"/>
            <a:ext cx="7239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Five: Dilations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716148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25908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What are the coordinates when the figure is dilated by a scale factor of 4?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47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The original coordinates of a figure are </a:t>
            </a:r>
            <a:endParaRPr lang="en-US" sz="2800" dirty="0" smtClean="0"/>
          </a:p>
          <a:p>
            <a:pPr lvl="0"/>
            <a:r>
              <a:rPr lang="en-US" sz="2800" dirty="0"/>
              <a:t>A</a:t>
            </a:r>
            <a:r>
              <a:rPr lang="en-US" sz="2800" dirty="0" smtClean="0"/>
              <a:t>(2,6</a:t>
            </a:r>
            <a:r>
              <a:rPr lang="en-US" sz="2800" dirty="0"/>
              <a:t>); </a:t>
            </a:r>
            <a:r>
              <a:rPr lang="en-US" sz="2800" dirty="0" smtClean="0"/>
              <a:t>B(4</a:t>
            </a:r>
            <a:r>
              <a:rPr lang="en-US" sz="2800" dirty="0"/>
              <a:t>, -8); </a:t>
            </a:r>
            <a:r>
              <a:rPr lang="en-US" sz="2800" dirty="0" smtClean="0"/>
              <a:t>C(12</a:t>
            </a:r>
            <a:r>
              <a:rPr lang="en-US" sz="2800" dirty="0"/>
              <a:t>, 2) and </a:t>
            </a:r>
            <a:r>
              <a:rPr lang="en-US" sz="2800" dirty="0" smtClean="0"/>
              <a:t>D(16</a:t>
            </a:r>
            <a:r>
              <a:rPr lang="en-US" sz="2800" dirty="0"/>
              <a:t>, 4).  </a:t>
            </a:r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dirty="0"/>
              <a:t>What are the coordinates when the figure is dilated by a scale factor of ½?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Six: Dilations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435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 Math</vt:lpstr>
      <vt:lpstr>Garamond</vt:lpstr>
      <vt:lpstr>Tahoma</vt:lpstr>
      <vt:lpstr>Times New Roman</vt:lpstr>
      <vt:lpstr>Tunga</vt:lpstr>
      <vt:lpstr>Wingdings</vt:lpstr>
      <vt:lpstr>iRespondQuestionMaster</vt:lpstr>
      <vt:lpstr>iRespondGraphMaster</vt:lpstr>
      <vt:lpstr>BlackTie</vt:lpstr>
      <vt:lpstr>CCGPS Math 8</vt:lpstr>
      <vt:lpstr>Types of Transformations</vt:lpstr>
      <vt:lpstr>Transformation Rules</vt:lpstr>
      <vt:lpstr>Example 1: Translation</vt:lpstr>
      <vt:lpstr>Example Two: Translations</vt:lpstr>
      <vt:lpstr>Example Three: Reflection</vt:lpstr>
      <vt:lpstr>Example Four: Reflection</vt:lpstr>
      <vt:lpstr>Example Five: Dilations</vt:lpstr>
      <vt:lpstr>Example Six: Dilations</vt:lpstr>
      <vt:lpstr>Example Seven: Rotation</vt:lpstr>
      <vt:lpstr>Example Eight: Rotation</vt:lpstr>
      <vt:lpstr>Example NiNe: What type of Transformation?</vt:lpstr>
      <vt:lpstr>Example Ten: What type of transformation occurred? </vt:lpstr>
      <vt:lpstr>Example eleven: What type of transformation occurred?</vt:lpstr>
      <vt:lpstr>Example twelve: what type of transformation occurred?</vt:lpstr>
      <vt:lpstr>Angle relationships</vt:lpstr>
      <vt:lpstr>Example Thirteen: Angle Relationships</vt:lpstr>
      <vt:lpstr>Example Fourteen: Applying Angle Relationships Fill in Angles 4, 5 &amp; 6.</vt:lpstr>
      <vt:lpstr>Example fifteen:  Triangles: Solving for missing angles.</vt:lpstr>
      <vt:lpstr>Congruence and Similarity</vt:lpstr>
      <vt:lpstr>Example sixteen: Are these triangles similar?</vt:lpstr>
      <vt:lpstr>Pythagorean Theorem</vt:lpstr>
      <vt:lpstr>Example seventeen: Use pythagorean theorem to calculate the length of the line </vt:lpstr>
      <vt:lpstr>Example eighteen: Pythagorean theorem </vt:lpstr>
      <vt:lpstr>Example nineteen: volume</vt:lpstr>
      <vt:lpstr>Example twenty: Volume </vt:lpstr>
      <vt:lpstr>Example twenty-one: Volume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CCGPS Math 8</dc:title>
  <dc:creator>Jennifer Yeboah</dc:creator>
  <cp:lastModifiedBy>Lindsay Maher</cp:lastModifiedBy>
  <cp:revision>7</cp:revision>
  <dcterms:created xsi:type="dcterms:W3CDTF">2014-04-08T02:52:58Z</dcterms:created>
  <dcterms:modified xsi:type="dcterms:W3CDTF">2016-03-09T22:50:06Z</dcterms:modified>
</cp:coreProperties>
</file>