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76" r:id="rId5"/>
    <p:sldId id="277" r:id="rId6"/>
    <p:sldId id="279" r:id="rId7"/>
    <p:sldId id="278" r:id="rId8"/>
    <p:sldId id="281" r:id="rId9"/>
    <p:sldId id="282" r:id="rId10"/>
    <p:sldId id="283" r:id="rId11"/>
    <p:sldId id="284" r:id="rId12"/>
    <p:sldId id="288" r:id="rId13"/>
    <p:sldId id="289" r:id="rId14"/>
    <p:sldId id="290" r:id="rId15"/>
    <p:sldId id="291" r:id="rId16"/>
    <p:sldId id="292" r:id="rId17"/>
    <p:sldId id="26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67" r:id="rId76"/>
    <p:sldId id="366" r:id="rId77"/>
    <p:sldId id="368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47" d="100"/>
          <a:sy n="47" d="100"/>
        </p:scale>
        <p:origin x="57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A581-CE16-4482-B611-7FFFAB3CE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4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0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7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4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6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7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1E167F-E992-4630-A65C-DB29442E19E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7AA670-2B0A-41D7-BD0F-7830E98161E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5.xml"/><Relationship Id="rId7" Type="http://schemas.openxmlformats.org/officeDocument/2006/relationships/image" Target="../media/image56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r>
              <a:rPr lang="en-US" dirty="0" smtClean="0"/>
              <a:t>Boot Camp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basic algebra, single variable equations,</a:t>
            </a:r>
          </a:p>
          <a:p>
            <a:r>
              <a:rPr lang="en-US" dirty="0" smtClean="0"/>
              <a:t> functions vs. non-functions, </a:t>
            </a:r>
          </a:p>
          <a:p>
            <a:r>
              <a:rPr lang="en-US" dirty="0" smtClean="0"/>
              <a:t>Linear vs. non-linear, linear functions, systems of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158" y="225360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Different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representations</a:t>
            </a:r>
            <a:r>
              <a:rPr lang="en-US" sz="2400" b="1" dirty="0" smtClean="0"/>
              <a:t> of relations and functions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31463"/>
            <a:ext cx="1297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Table: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rot="4673510">
            <a:off x="3635850" y="1100630"/>
            <a:ext cx="121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E4280"/>
                </a:solidFill>
              </a:rPr>
              <a:t>Table</a:t>
            </a:r>
            <a:endParaRPr lang="en-US" sz="2400" b="1" dirty="0">
              <a:solidFill>
                <a:srgbClr val="8E42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61">
            <a:off x="5792822" y="4978457"/>
            <a:ext cx="2429965" cy="17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581261">
            <a:off x="5783191" y="4591542"/>
            <a:ext cx="31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E4280"/>
                </a:solidFill>
              </a:rPr>
              <a:t>Mapping Diagram</a:t>
            </a:r>
            <a:endParaRPr lang="en-US" sz="2400" b="1" dirty="0">
              <a:solidFill>
                <a:srgbClr val="8E428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510">
            <a:off x="1562494" y="931098"/>
            <a:ext cx="2566589" cy="16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88" y="853492"/>
            <a:ext cx="2759212" cy="33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07804" y="3048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E4280"/>
                </a:solidFill>
              </a:rPr>
              <a:t>Ordered Pairs</a:t>
            </a:r>
            <a:endParaRPr lang="en-US" sz="2400" b="1" dirty="0">
              <a:solidFill>
                <a:srgbClr val="8E42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631946" y="3385065"/>
            <a:ext cx="31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Equations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5" y="4363965"/>
            <a:ext cx="1962332" cy="15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2315" y="3906103"/>
            <a:ext cx="31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Graphs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8" y="2549097"/>
            <a:ext cx="2562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71599" y="762000"/>
            <a:ext cx="773208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Identify the functions…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04" y="2438400"/>
            <a:ext cx="4229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04" y="3783467"/>
            <a:ext cx="4448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411911" y="10886"/>
            <a:ext cx="773208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Identify the functions…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07" y="990600"/>
            <a:ext cx="43624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4196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71599" y="762000"/>
            <a:ext cx="773208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Identify the functions…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286000"/>
            <a:ext cx="2276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05062"/>
            <a:ext cx="31527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Functions vs. </a:t>
            </a:r>
            <a:r>
              <a:rPr lang="en-US" b="1" dirty="0" err="1" smtClean="0">
                <a:solidFill>
                  <a:schemeClr val="tx1"/>
                </a:solidFill>
              </a:rPr>
              <a:t>Nonfunctions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Vertical Line Test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622829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Place a vertical line on the graph, if the line intersects the graph at only one points, the relation is a function. If the line intersects the graph at more that one point, the relation is not a function.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arenR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vertical line test to determine which are functions and which are not!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0" y="1905000"/>
            <a:ext cx="87439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Rewrite this table as a mapping diagram.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Representations of Functions.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80741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079500" y="2908300"/>
            <a:ext cx="5257801" cy="2451101"/>
            <a:chOff x="1079500" y="2908300"/>
            <a:chExt cx="5257801" cy="2451101"/>
          </a:xfrm>
        </p:grpSpPr>
        <p:sp>
          <p:nvSpPr>
            <p:cNvPr id="41" name="Freeform 40"/>
            <p:cNvSpPr/>
            <p:nvPr/>
          </p:nvSpPr>
          <p:spPr>
            <a:xfrm>
              <a:off x="3416300" y="2908300"/>
              <a:ext cx="1117601" cy="2019301"/>
            </a:xfrm>
            <a:custGeom>
              <a:avLst/>
              <a:gdLst/>
              <a:ahLst/>
              <a:cxnLst/>
              <a:rect l="0" t="0" r="0" b="0"/>
              <a:pathLst>
                <a:path w="1117601" h="2019301">
                  <a:moveTo>
                    <a:pt x="165100" y="76200"/>
                  </a:moveTo>
                  <a:lnTo>
                    <a:pt x="152400" y="88900"/>
                  </a:lnTo>
                  <a:lnTo>
                    <a:pt x="152400" y="114300"/>
                  </a:lnTo>
                  <a:lnTo>
                    <a:pt x="88900" y="254000"/>
                  </a:lnTo>
                  <a:lnTo>
                    <a:pt x="63500" y="330200"/>
                  </a:lnTo>
                  <a:lnTo>
                    <a:pt x="38100" y="406400"/>
                  </a:lnTo>
                  <a:lnTo>
                    <a:pt x="25400" y="495300"/>
                  </a:lnTo>
                  <a:lnTo>
                    <a:pt x="12700" y="584200"/>
                  </a:lnTo>
                  <a:lnTo>
                    <a:pt x="0" y="685800"/>
                  </a:lnTo>
                  <a:lnTo>
                    <a:pt x="0" y="800100"/>
                  </a:lnTo>
                  <a:lnTo>
                    <a:pt x="0" y="901700"/>
                  </a:lnTo>
                  <a:lnTo>
                    <a:pt x="0" y="1016000"/>
                  </a:lnTo>
                  <a:lnTo>
                    <a:pt x="25400" y="1117600"/>
                  </a:lnTo>
                  <a:lnTo>
                    <a:pt x="50800" y="1231900"/>
                  </a:lnTo>
                  <a:lnTo>
                    <a:pt x="88900" y="1346200"/>
                  </a:lnTo>
                  <a:lnTo>
                    <a:pt x="127000" y="1460500"/>
                  </a:lnTo>
                  <a:lnTo>
                    <a:pt x="177800" y="1562100"/>
                  </a:lnTo>
                  <a:lnTo>
                    <a:pt x="228600" y="1651000"/>
                  </a:lnTo>
                  <a:lnTo>
                    <a:pt x="292100" y="1752600"/>
                  </a:lnTo>
                  <a:lnTo>
                    <a:pt x="355600" y="1828800"/>
                  </a:lnTo>
                  <a:lnTo>
                    <a:pt x="419100" y="1892300"/>
                  </a:lnTo>
                  <a:lnTo>
                    <a:pt x="482600" y="1955800"/>
                  </a:lnTo>
                  <a:lnTo>
                    <a:pt x="533400" y="1993900"/>
                  </a:lnTo>
                  <a:lnTo>
                    <a:pt x="596900" y="2019300"/>
                  </a:lnTo>
                  <a:lnTo>
                    <a:pt x="660400" y="2019300"/>
                  </a:lnTo>
                  <a:lnTo>
                    <a:pt x="723900" y="2019300"/>
                  </a:lnTo>
                  <a:lnTo>
                    <a:pt x="787400" y="1981200"/>
                  </a:lnTo>
                  <a:lnTo>
                    <a:pt x="838200" y="1943100"/>
                  </a:lnTo>
                  <a:lnTo>
                    <a:pt x="901700" y="1879600"/>
                  </a:lnTo>
                  <a:lnTo>
                    <a:pt x="939800" y="1816100"/>
                  </a:lnTo>
                  <a:lnTo>
                    <a:pt x="990600" y="1727200"/>
                  </a:lnTo>
                  <a:lnTo>
                    <a:pt x="1028700" y="1638300"/>
                  </a:lnTo>
                  <a:lnTo>
                    <a:pt x="1054100" y="1536700"/>
                  </a:lnTo>
                  <a:lnTo>
                    <a:pt x="1092200" y="1435100"/>
                  </a:lnTo>
                  <a:lnTo>
                    <a:pt x="1104900" y="1333500"/>
                  </a:lnTo>
                  <a:lnTo>
                    <a:pt x="1117600" y="1219200"/>
                  </a:lnTo>
                  <a:lnTo>
                    <a:pt x="1117600" y="1104900"/>
                  </a:lnTo>
                  <a:lnTo>
                    <a:pt x="1117600" y="990600"/>
                  </a:lnTo>
                  <a:lnTo>
                    <a:pt x="1104900" y="876300"/>
                  </a:lnTo>
                  <a:lnTo>
                    <a:pt x="1092200" y="774700"/>
                  </a:lnTo>
                  <a:lnTo>
                    <a:pt x="1054100" y="685800"/>
                  </a:lnTo>
                  <a:lnTo>
                    <a:pt x="1016000" y="571500"/>
                  </a:lnTo>
                  <a:lnTo>
                    <a:pt x="977900" y="482600"/>
                  </a:lnTo>
                  <a:lnTo>
                    <a:pt x="914400" y="393700"/>
                  </a:lnTo>
                  <a:lnTo>
                    <a:pt x="863600" y="304800"/>
                  </a:lnTo>
                  <a:lnTo>
                    <a:pt x="800100" y="241300"/>
                  </a:lnTo>
                  <a:lnTo>
                    <a:pt x="723900" y="165100"/>
                  </a:lnTo>
                  <a:lnTo>
                    <a:pt x="647700" y="114300"/>
                  </a:lnTo>
                  <a:lnTo>
                    <a:pt x="558800" y="63500"/>
                  </a:lnTo>
                  <a:lnTo>
                    <a:pt x="482600" y="38100"/>
                  </a:lnTo>
                  <a:lnTo>
                    <a:pt x="381000" y="12700"/>
                  </a:lnTo>
                  <a:lnTo>
                    <a:pt x="292100" y="0"/>
                  </a:lnTo>
                  <a:lnTo>
                    <a:pt x="215900" y="12700"/>
                  </a:lnTo>
                  <a:lnTo>
                    <a:pt x="127000" y="38100"/>
                  </a:lnTo>
                  <a:lnTo>
                    <a:pt x="889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07000" y="2908300"/>
              <a:ext cx="1130301" cy="2146301"/>
            </a:xfrm>
            <a:custGeom>
              <a:avLst/>
              <a:gdLst/>
              <a:ahLst/>
              <a:cxnLst/>
              <a:rect l="0" t="0" r="0" b="0"/>
              <a:pathLst>
                <a:path w="1130301" h="2146301">
                  <a:moveTo>
                    <a:pt x="228600" y="0"/>
                  </a:moveTo>
                  <a:lnTo>
                    <a:pt x="215900" y="12700"/>
                  </a:lnTo>
                  <a:lnTo>
                    <a:pt x="177800" y="38100"/>
                  </a:lnTo>
                  <a:lnTo>
                    <a:pt x="152400" y="76200"/>
                  </a:lnTo>
                  <a:lnTo>
                    <a:pt x="139700" y="127000"/>
                  </a:lnTo>
                  <a:lnTo>
                    <a:pt x="114300" y="177800"/>
                  </a:lnTo>
                  <a:lnTo>
                    <a:pt x="88900" y="241300"/>
                  </a:lnTo>
                  <a:lnTo>
                    <a:pt x="76200" y="317500"/>
                  </a:lnTo>
                  <a:lnTo>
                    <a:pt x="50800" y="393700"/>
                  </a:lnTo>
                  <a:lnTo>
                    <a:pt x="25400" y="482600"/>
                  </a:lnTo>
                  <a:lnTo>
                    <a:pt x="25400" y="584200"/>
                  </a:lnTo>
                  <a:lnTo>
                    <a:pt x="0" y="685800"/>
                  </a:lnTo>
                  <a:lnTo>
                    <a:pt x="0" y="787400"/>
                  </a:lnTo>
                  <a:lnTo>
                    <a:pt x="0" y="889000"/>
                  </a:lnTo>
                  <a:lnTo>
                    <a:pt x="0" y="1003300"/>
                  </a:lnTo>
                  <a:lnTo>
                    <a:pt x="0" y="1130300"/>
                  </a:lnTo>
                  <a:lnTo>
                    <a:pt x="25400" y="1257300"/>
                  </a:lnTo>
                  <a:lnTo>
                    <a:pt x="38100" y="1371600"/>
                  </a:lnTo>
                  <a:lnTo>
                    <a:pt x="63500" y="1498600"/>
                  </a:lnTo>
                  <a:lnTo>
                    <a:pt x="101600" y="1612900"/>
                  </a:lnTo>
                  <a:lnTo>
                    <a:pt x="139700" y="1727200"/>
                  </a:lnTo>
                  <a:lnTo>
                    <a:pt x="177800" y="1828800"/>
                  </a:lnTo>
                  <a:lnTo>
                    <a:pt x="228600" y="1917700"/>
                  </a:lnTo>
                  <a:lnTo>
                    <a:pt x="279400" y="1993900"/>
                  </a:lnTo>
                  <a:lnTo>
                    <a:pt x="330200" y="2057400"/>
                  </a:lnTo>
                  <a:lnTo>
                    <a:pt x="393700" y="2095500"/>
                  </a:lnTo>
                  <a:lnTo>
                    <a:pt x="457200" y="2133600"/>
                  </a:lnTo>
                  <a:lnTo>
                    <a:pt x="533400" y="2146300"/>
                  </a:lnTo>
                  <a:lnTo>
                    <a:pt x="596900" y="2133600"/>
                  </a:lnTo>
                  <a:lnTo>
                    <a:pt x="673100" y="2120900"/>
                  </a:lnTo>
                  <a:lnTo>
                    <a:pt x="736600" y="2095500"/>
                  </a:lnTo>
                  <a:lnTo>
                    <a:pt x="800100" y="2044700"/>
                  </a:lnTo>
                  <a:lnTo>
                    <a:pt x="863600" y="1981200"/>
                  </a:lnTo>
                  <a:lnTo>
                    <a:pt x="927100" y="1917700"/>
                  </a:lnTo>
                  <a:lnTo>
                    <a:pt x="977900" y="1841500"/>
                  </a:lnTo>
                  <a:lnTo>
                    <a:pt x="1028700" y="1752600"/>
                  </a:lnTo>
                  <a:lnTo>
                    <a:pt x="1066800" y="1651000"/>
                  </a:lnTo>
                  <a:lnTo>
                    <a:pt x="1092200" y="1549400"/>
                  </a:lnTo>
                  <a:lnTo>
                    <a:pt x="1117600" y="1435100"/>
                  </a:lnTo>
                  <a:lnTo>
                    <a:pt x="1130300" y="1320800"/>
                  </a:lnTo>
                  <a:lnTo>
                    <a:pt x="1130300" y="1219200"/>
                  </a:lnTo>
                  <a:lnTo>
                    <a:pt x="1130300" y="1104900"/>
                  </a:lnTo>
                  <a:lnTo>
                    <a:pt x="1117600" y="990600"/>
                  </a:lnTo>
                  <a:lnTo>
                    <a:pt x="1092200" y="876300"/>
                  </a:lnTo>
                  <a:lnTo>
                    <a:pt x="1054100" y="774700"/>
                  </a:lnTo>
                  <a:lnTo>
                    <a:pt x="1016000" y="660400"/>
                  </a:lnTo>
                  <a:lnTo>
                    <a:pt x="952500" y="571500"/>
                  </a:lnTo>
                  <a:lnTo>
                    <a:pt x="901700" y="469900"/>
                  </a:lnTo>
                  <a:lnTo>
                    <a:pt x="825500" y="393700"/>
                  </a:lnTo>
                  <a:lnTo>
                    <a:pt x="749300" y="317500"/>
                  </a:lnTo>
                  <a:lnTo>
                    <a:pt x="673100" y="241300"/>
                  </a:lnTo>
                  <a:lnTo>
                    <a:pt x="571500" y="190500"/>
                  </a:lnTo>
                  <a:lnTo>
                    <a:pt x="482600" y="127000"/>
                  </a:lnTo>
                  <a:lnTo>
                    <a:pt x="381000" y="101600"/>
                  </a:lnTo>
                  <a:lnTo>
                    <a:pt x="266700" y="76200"/>
                  </a:lnTo>
                  <a:lnTo>
                    <a:pt x="21590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619500" y="33274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12700" y="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52400" y="12700"/>
                  </a:lnTo>
                  <a:lnTo>
                    <a:pt x="1651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911600" y="3251200"/>
              <a:ext cx="1" cy="279401"/>
            </a:xfrm>
            <a:custGeom>
              <a:avLst/>
              <a:gdLst/>
              <a:ahLst/>
              <a:cxnLst/>
              <a:rect l="0" t="0" r="0" b="0"/>
              <a:pathLst>
                <a:path w="1" h="279401">
                  <a:moveTo>
                    <a:pt x="0" y="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41300"/>
                  </a:lnTo>
                  <a:lnTo>
                    <a:pt x="0" y="279400"/>
                  </a:lnTo>
                  <a:lnTo>
                    <a:pt x="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606800" y="37973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25400" y="12700"/>
                  </a:lnTo>
                  <a:lnTo>
                    <a:pt x="63500" y="0"/>
                  </a:lnTo>
                  <a:lnTo>
                    <a:pt x="101600" y="0"/>
                  </a:lnTo>
                  <a:lnTo>
                    <a:pt x="139700" y="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60800" y="3670300"/>
              <a:ext cx="203201" cy="279401"/>
            </a:xfrm>
            <a:custGeom>
              <a:avLst/>
              <a:gdLst/>
              <a:ahLst/>
              <a:cxnLst/>
              <a:rect l="0" t="0" r="0" b="0"/>
              <a:pathLst>
                <a:path w="203201" h="279401">
                  <a:moveTo>
                    <a:pt x="12700" y="0"/>
                  </a:moveTo>
                  <a:lnTo>
                    <a:pt x="12700" y="12700"/>
                  </a:lnTo>
                  <a:lnTo>
                    <a:pt x="12700" y="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14300" y="25400"/>
                  </a:lnTo>
                  <a:lnTo>
                    <a:pt x="127000" y="38100"/>
                  </a:lnTo>
                  <a:lnTo>
                    <a:pt x="127000" y="50800"/>
                  </a:lnTo>
                  <a:lnTo>
                    <a:pt x="127000" y="63500"/>
                  </a:lnTo>
                  <a:lnTo>
                    <a:pt x="114300" y="88900"/>
                  </a:lnTo>
                  <a:lnTo>
                    <a:pt x="88900" y="101600"/>
                  </a:lnTo>
                  <a:lnTo>
                    <a:pt x="76200" y="114300"/>
                  </a:lnTo>
                  <a:lnTo>
                    <a:pt x="38100" y="127000"/>
                  </a:lnTo>
                  <a:lnTo>
                    <a:pt x="12700" y="1524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12700" y="203200"/>
                  </a:lnTo>
                  <a:lnTo>
                    <a:pt x="38100" y="215900"/>
                  </a:lnTo>
                  <a:lnTo>
                    <a:pt x="76200" y="228600"/>
                  </a:lnTo>
                  <a:lnTo>
                    <a:pt x="101600" y="241300"/>
                  </a:lnTo>
                  <a:lnTo>
                    <a:pt x="139700" y="254000"/>
                  </a:lnTo>
                  <a:lnTo>
                    <a:pt x="165100" y="266700"/>
                  </a:lnTo>
                  <a:lnTo>
                    <a:pt x="203200" y="266700"/>
                  </a:lnTo>
                  <a:lnTo>
                    <a:pt x="20320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581400" y="4140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25400" y="25400"/>
                  </a:lnTo>
                  <a:lnTo>
                    <a:pt x="63500" y="12700"/>
                  </a:lnTo>
                  <a:lnTo>
                    <a:pt x="1016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73500" y="403860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12700" y="0"/>
                  </a:moveTo>
                  <a:lnTo>
                    <a:pt x="38100" y="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01600" y="254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88900" y="50800"/>
                  </a:lnTo>
                  <a:lnTo>
                    <a:pt x="63500" y="63500"/>
                  </a:lnTo>
                  <a:lnTo>
                    <a:pt x="38100" y="63500"/>
                  </a:lnTo>
                  <a:lnTo>
                    <a:pt x="25400" y="63500"/>
                  </a:lnTo>
                  <a:lnTo>
                    <a:pt x="25400" y="635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101600" y="101600"/>
                  </a:lnTo>
                  <a:lnTo>
                    <a:pt x="114300" y="127000"/>
                  </a:lnTo>
                  <a:lnTo>
                    <a:pt x="139700" y="139700"/>
                  </a:lnTo>
                  <a:lnTo>
                    <a:pt x="139700" y="152400"/>
                  </a:lnTo>
                  <a:lnTo>
                    <a:pt x="139700" y="165100"/>
                  </a:lnTo>
                  <a:lnTo>
                    <a:pt x="114300" y="177800"/>
                  </a:lnTo>
                  <a:lnTo>
                    <a:pt x="101600" y="203200"/>
                  </a:lnTo>
                  <a:lnTo>
                    <a:pt x="63500" y="203200"/>
                  </a:lnTo>
                  <a:lnTo>
                    <a:pt x="38100" y="215900"/>
                  </a:lnTo>
                  <a:lnTo>
                    <a:pt x="12700" y="228600"/>
                  </a:lnTo>
                  <a:lnTo>
                    <a:pt x="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606800" y="44450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38100" y="0"/>
                  </a:lnTo>
                  <a:lnTo>
                    <a:pt x="76200" y="12700"/>
                  </a:lnTo>
                  <a:lnTo>
                    <a:pt x="114300" y="25400"/>
                  </a:lnTo>
                  <a:lnTo>
                    <a:pt x="1270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35400" y="43942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38100" y="0"/>
                  </a:moveTo>
                  <a:lnTo>
                    <a:pt x="25400" y="127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50800"/>
                  </a:lnTo>
                  <a:lnTo>
                    <a:pt x="0" y="50800"/>
                  </a:lnTo>
                  <a:lnTo>
                    <a:pt x="63500" y="88900"/>
                  </a:lnTo>
                  <a:lnTo>
                    <a:pt x="101600" y="114300"/>
                  </a:lnTo>
                  <a:lnTo>
                    <a:pt x="1143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987800" y="4330700"/>
              <a:ext cx="63501" cy="279401"/>
            </a:xfrm>
            <a:custGeom>
              <a:avLst/>
              <a:gdLst/>
              <a:ahLst/>
              <a:cxnLst/>
              <a:rect l="0" t="0" r="0" b="0"/>
              <a:pathLst>
                <a:path w="63501" h="279401">
                  <a:moveTo>
                    <a:pt x="63500" y="0"/>
                  </a:moveTo>
                  <a:lnTo>
                    <a:pt x="63500" y="0"/>
                  </a:lnTo>
                  <a:lnTo>
                    <a:pt x="25400" y="101600"/>
                  </a:lnTo>
                  <a:lnTo>
                    <a:pt x="25400" y="177800"/>
                  </a:lnTo>
                  <a:lnTo>
                    <a:pt x="0" y="241300"/>
                  </a:lnTo>
                  <a:lnTo>
                    <a:pt x="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410200" y="32512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12700" y="12700"/>
                  </a:lnTo>
                  <a:lnTo>
                    <a:pt x="12700" y="50800"/>
                  </a:lnTo>
                  <a:lnTo>
                    <a:pt x="12700" y="762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25400" y="1524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2540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11800" y="32639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38100" y="0"/>
                  </a:moveTo>
                  <a:lnTo>
                    <a:pt x="38100" y="127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25400" y="101600"/>
                  </a:lnTo>
                  <a:lnTo>
                    <a:pt x="25400" y="114300"/>
                  </a:lnTo>
                  <a:lnTo>
                    <a:pt x="50800" y="139700"/>
                  </a:lnTo>
                  <a:lnTo>
                    <a:pt x="76200" y="139700"/>
                  </a:lnTo>
                  <a:lnTo>
                    <a:pt x="101600" y="152400"/>
                  </a:lnTo>
                  <a:lnTo>
                    <a:pt x="114300" y="152400"/>
                  </a:lnTo>
                  <a:lnTo>
                    <a:pt x="139700" y="139700"/>
                  </a:lnTo>
                  <a:lnTo>
                    <a:pt x="152400" y="127000"/>
                  </a:lnTo>
                  <a:lnTo>
                    <a:pt x="152400" y="114300"/>
                  </a:lnTo>
                  <a:lnTo>
                    <a:pt x="152400" y="88900"/>
                  </a:lnTo>
                  <a:lnTo>
                    <a:pt x="139700" y="63500"/>
                  </a:lnTo>
                  <a:lnTo>
                    <a:pt x="114300" y="38100"/>
                  </a:lnTo>
                  <a:lnTo>
                    <a:pt x="76200" y="25400"/>
                  </a:lnTo>
                  <a:lnTo>
                    <a:pt x="50800" y="12700"/>
                  </a:lnTo>
                  <a:close/>
                </a:path>
              </a:pathLst>
            </a:custGeom>
            <a:noFill/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384800" y="37084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508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461000" y="3670300"/>
              <a:ext cx="228601" cy="215901"/>
            </a:xfrm>
            <a:custGeom>
              <a:avLst/>
              <a:gdLst/>
              <a:ahLst/>
              <a:cxnLst/>
              <a:rect l="0" t="0" r="0" b="0"/>
              <a:pathLst>
                <a:path w="228601" h="215901">
                  <a:moveTo>
                    <a:pt x="0" y="12700"/>
                  </a:moveTo>
                  <a:lnTo>
                    <a:pt x="38100" y="0"/>
                  </a:lnTo>
                  <a:lnTo>
                    <a:pt x="50800" y="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01600" y="254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76200" y="76200"/>
                  </a:lnTo>
                  <a:lnTo>
                    <a:pt x="50800" y="88900"/>
                  </a:lnTo>
                  <a:lnTo>
                    <a:pt x="50800" y="114300"/>
                  </a:lnTo>
                  <a:lnTo>
                    <a:pt x="50800" y="127000"/>
                  </a:lnTo>
                  <a:lnTo>
                    <a:pt x="38100" y="114300"/>
                  </a:lnTo>
                  <a:lnTo>
                    <a:pt x="38100" y="127000"/>
                  </a:lnTo>
                  <a:lnTo>
                    <a:pt x="88900" y="165100"/>
                  </a:lnTo>
                  <a:lnTo>
                    <a:pt x="114300" y="190500"/>
                  </a:lnTo>
                  <a:lnTo>
                    <a:pt x="152400" y="190500"/>
                  </a:lnTo>
                  <a:lnTo>
                    <a:pt x="177800" y="203200"/>
                  </a:lnTo>
                  <a:lnTo>
                    <a:pt x="203200" y="215900"/>
                  </a:lnTo>
                  <a:lnTo>
                    <a:pt x="22860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422900" y="4102100"/>
              <a:ext cx="1" cy="139701"/>
            </a:xfrm>
            <a:custGeom>
              <a:avLst/>
              <a:gdLst/>
              <a:ahLst/>
              <a:cxnLst/>
              <a:rect l="0" t="0" r="0" b="0"/>
              <a:pathLst>
                <a:path w="1" h="139701">
                  <a:moveTo>
                    <a:pt x="0" y="0"/>
                  </a:moveTo>
                  <a:lnTo>
                    <a:pt x="0" y="127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11800" y="4025900"/>
              <a:ext cx="127001" cy="101601"/>
            </a:xfrm>
            <a:custGeom>
              <a:avLst/>
              <a:gdLst/>
              <a:ahLst/>
              <a:cxnLst/>
              <a:rect l="0" t="0" r="0" b="0"/>
              <a:pathLst>
                <a:path w="127001" h="101601">
                  <a:moveTo>
                    <a:pt x="2540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12700" y="50800"/>
                  </a:lnTo>
                  <a:lnTo>
                    <a:pt x="25400" y="76200"/>
                  </a:lnTo>
                  <a:lnTo>
                    <a:pt x="50800" y="76200"/>
                  </a:lnTo>
                  <a:lnTo>
                    <a:pt x="76200" y="101600"/>
                  </a:lnTo>
                  <a:lnTo>
                    <a:pt x="114300" y="101600"/>
                  </a:lnTo>
                  <a:lnTo>
                    <a:pt x="127000" y="101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638800" y="40259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473700" y="45085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12700" y="25400"/>
                  </a:ln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12700" y="1524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88000" y="45212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25400" y="0"/>
                  </a:moveTo>
                  <a:lnTo>
                    <a:pt x="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25400" y="139700"/>
                  </a:lnTo>
                  <a:lnTo>
                    <a:pt x="38100" y="165100"/>
                  </a:lnTo>
                  <a:lnTo>
                    <a:pt x="63500" y="177800"/>
                  </a:lnTo>
                  <a:lnTo>
                    <a:pt x="88900" y="190500"/>
                  </a:lnTo>
                  <a:lnTo>
                    <a:pt x="114300" y="190500"/>
                  </a:lnTo>
                  <a:lnTo>
                    <a:pt x="139700" y="190500"/>
                  </a:lnTo>
                  <a:lnTo>
                    <a:pt x="152400" y="177800"/>
                  </a:lnTo>
                  <a:lnTo>
                    <a:pt x="152400" y="165100"/>
                  </a:lnTo>
                  <a:lnTo>
                    <a:pt x="152400" y="152400"/>
                  </a:lnTo>
                  <a:lnTo>
                    <a:pt x="152400" y="152400"/>
                  </a:lnTo>
                  <a:lnTo>
                    <a:pt x="152400" y="152400"/>
                  </a:lnTo>
                  <a:lnTo>
                    <a:pt x="101600" y="152400"/>
                  </a:lnTo>
                  <a:lnTo>
                    <a:pt x="76200" y="165100"/>
                  </a:lnTo>
                  <a:lnTo>
                    <a:pt x="50800" y="190500"/>
                  </a:lnTo>
                  <a:lnTo>
                    <a:pt x="381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937000" y="3365500"/>
              <a:ext cx="1333501" cy="12701"/>
            </a:xfrm>
            <a:custGeom>
              <a:avLst/>
              <a:gdLst/>
              <a:ahLst/>
              <a:cxnLst/>
              <a:rect l="0" t="0" r="0" b="0"/>
              <a:pathLst>
                <a:path w="1333501" h="12701">
                  <a:moveTo>
                    <a:pt x="0" y="0"/>
                  </a:moveTo>
                  <a:lnTo>
                    <a:pt x="12700" y="0"/>
                  </a:lnTo>
                  <a:lnTo>
                    <a:pt x="63500" y="12700"/>
                  </a:lnTo>
                  <a:lnTo>
                    <a:pt x="101600" y="12700"/>
                  </a:lnTo>
                  <a:lnTo>
                    <a:pt x="139700" y="12700"/>
                  </a:lnTo>
                  <a:lnTo>
                    <a:pt x="190500" y="12700"/>
                  </a:lnTo>
                  <a:lnTo>
                    <a:pt x="228600" y="12700"/>
                  </a:lnTo>
                  <a:lnTo>
                    <a:pt x="279400" y="12700"/>
                  </a:lnTo>
                  <a:lnTo>
                    <a:pt x="342900" y="12700"/>
                  </a:lnTo>
                  <a:lnTo>
                    <a:pt x="393700" y="0"/>
                  </a:lnTo>
                  <a:lnTo>
                    <a:pt x="469900" y="0"/>
                  </a:lnTo>
                  <a:lnTo>
                    <a:pt x="546100" y="0"/>
                  </a:lnTo>
                  <a:lnTo>
                    <a:pt x="622300" y="0"/>
                  </a:lnTo>
                  <a:lnTo>
                    <a:pt x="698500" y="0"/>
                  </a:lnTo>
                  <a:lnTo>
                    <a:pt x="774700" y="0"/>
                  </a:lnTo>
                  <a:lnTo>
                    <a:pt x="850900" y="0"/>
                  </a:lnTo>
                  <a:lnTo>
                    <a:pt x="927100" y="0"/>
                  </a:lnTo>
                  <a:lnTo>
                    <a:pt x="990600" y="0"/>
                  </a:lnTo>
                  <a:lnTo>
                    <a:pt x="1066800" y="0"/>
                  </a:lnTo>
                  <a:lnTo>
                    <a:pt x="1130300" y="0"/>
                  </a:lnTo>
                  <a:lnTo>
                    <a:pt x="1181100" y="0"/>
                  </a:lnTo>
                  <a:lnTo>
                    <a:pt x="1231900" y="0"/>
                  </a:lnTo>
                  <a:lnTo>
                    <a:pt x="1270000" y="0"/>
                  </a:lnTo>
                  <a:lnTo>
                    <a:pt x="1308100" y="0"/>
                  </a:lnTo>
                  <a:lnTo>
                    <a:pt x="1333500" y="0"/>
                  </a:lnTo>
                  <a:lnTo>
                    <a:pt x="13335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75100" y="3759200"/>
              <a:ext cx="1257301" cy="25401"/>
            </a:xfrm>
            <a:custGeom>
              <a:avLst/>
              <a:gdLst/>
              <a:ahLst/>
              <a:cxnLst/>
              <a:rect l="0" t="0" r="0" b="0"/>
              <a:pathLst>
                <a:path w="1257301" h="25401">
                  <a:moveTo>
                    <a:pt x="0" y="0"/>
                  </a:moveTo>
                  <a:lnTo>
                    <a:pt x="12700" y="0"/>
                  </a:lnTo>
                  <a:lnTo>
                    <a:pt x="101600" y="0"/>
                  </a:lnTo>
                  <a:lnTo>
                    <a:pt x="165100" y="0"/>
                  </a:lnTo>
                  <a:lnTo>
                    <a:pt x="228600" y="0"/>
                  </a:lnTo>
                  <a:lnTo>
                    <a:pt x="279400" y="0"/>
                  </a:lnTo>
                  <a:lnTo>
                    <a:pt x="355600" y="0"/>
                  </a:lnTo>
                  <a:lnTo>
                    <a:pt x="419100" y="0"/>
                  </a:lnTo>
                  <a:lnTo>
                    <a:pt x="495300" y="0"/>
                  </a:lnTo>
                  <a:lnTo>
                    <a:pt x="571500" y="0"/>
                  </a:lnTo>
                  <a:lnTo>
                    <a:pt x="647700" y="0"/>
                  </a:lnTo>
                  <a:lnTo>
                    <a:pt x="736600" y="12700"/>
                  </a:lnTo>
                  <a:lnTo>
                    <a:pt x="812800" y="25400"/>
                  </a:lnTo>
                  <a:lnTo>
                    <a:pt x="889000" y="25400"/>
                  </a:lnTo>
                  <a:lnTo>
                    <a:pt x="965200" y="25400"/>
                  </a:lnTo>
                  <a:lnTo>
                    <a:pt x="1041400" y="25400"/>
                  </a:lnTo>
                  <a:lnTo>
                    <a:pt x="1104900" y="25400"/>
                  </a:lnTo>
                  <a:lnTo>
                    <a:pt x="1155700" y="25400"/>
                  </a:lnTo>
                  <a:lnTo>
                    <a:pt x="1193800" y="25400"/>
                  </a:lnTo>
                  <a:lnTo>
                    <a:pt x="1231900" y="25400"/>
                  </a:lnTo>
                  <a:lnTo>
                    <a:pt x="12573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87800" y="4102100"/>
              <a:ext cx="1282701" cy="63501"/>
            </a:xfrm>
            <a:custGeom>
              <a:avLst/>
              <a:gdLst/>
              <a:ahLst/>
              <a:cxnLst/>
              <a:rect l="0" t="0" r="0" b="0"/>
              <a:pathLst>
                <a:path w="1282701" h="63501">
                  <a:moveTo>
                    <a:pt x="0" y="63500"/>
                  </a:moveTo>
                  <a:lnTo>
                    <a:pt x="25400" y="63500"/>
                  </a:lnTo>
                  <a:lnTo>
                    <a:pt x="50800" y="63500"/>
                  </a:lnTo>
                  <a:lnTo>
                    <a:pt x="101600" y="63500"/>
                  </a:lnTo>
                  <a:lnTo>
                    <a:pt x="139700" y="50800"/>
                  </a:lnTo>
                  <a:lnTo>
                    <a:pt x="203200" y="38100"/>
                  </a:lnTo>
                  <a:lnTo>
                    <a:pt x="266700" y="38100"/>
                  </a:lnTo>
                  <a:lnTo>
                    <a:pt x="330200" y="38100"/>
                  </a:lnTo>
                  <a:lnTo>
                    <a:pt x="406400" y="25400"/>
                  </a:lnTo>
                  <a:lnTo>
                    <a:pt x="482600" y="25400"/>
                  </a:lnTo>
                  <a:lnTo>
                    <a:pt x="558800" y="25400"/>
                  </a:lnTo>
                  <a:lnTo>
                    <a:pt x="647700" y="25400"/>
                  </a:lnTo>
                  <a:lnTo>
                    <a:pt x="723900" y="25400"/>
                  </a:lnTo>
                  <a:lnTo>
                    <a:pt x="800100" y="12700"/>
                  </a:lnTo>
                  <a:lnTo>
                    <a:pt x="876300" y="12700"/>
                  </a:lnTo>
                  <a:lnTo>
                    <a:pt x="952500" y="12700"/>
                  </a:lnTo>
                  <a:lnTo>
                    <a:pt x="1028700" y="12700"/>
                  </a:lnTo>
                  <a:lnTo>
                    <a:pt x="1092200" y="12700"/>
                  </a:lnTo>
                  <a:lnTo>
                    <a:pt x="1143000" y="12700"/>
                  </a:lnTo>
                  <a:lnTo>
                    <a:pt x="1193800" y="12700"/>
                  </a:lnTo>
                  <a:lnTo>
                    <a:pt x="1231900" y="12700"/>
                  </a:lnTo>
                  <a:lnTo>
                    <a:pt x="1270000" y="0"/>
                  </a:lnTo>
                  <a:lnTo>
                    <a:pt x="1282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64000" y="4470400"/>
              <a:ext cx="1143001" cy="38101"/>
            </a:xfrm>
            <a:custGeom>
              <a:avLst/>
              <a:gdLst/>
              <a:ahLst/>
              <a:cxnLst/>
              <a:rect l="0" t="0" r="0" b="0"/>
              <a:pathLst>
                <a:path w="1143001" h="38101">
                  <a:moveTo>
                    <a:pt x="0" y="25400"/>
                  </a:moveTo>
                  <a:lnTo>
                    <a:pt x="38100" y="38100"/>
                  </a:lnTo>
                  <a:lnTo>
                    <a:pt x="88900" y="38100"/>
                  </a:lnTo>
                  <a:lnTo>
                    <a:pt x="152400" y="38100"/>
                  </a:lnTo>
                  <a:lnTo>
                    <a:pt x="215900" y="38100"/>
                  </a:lnTo>
                  <a:lnTo>
                    <a:pt x="279400" y="38100"/>
                  </a:lnTo>
                  <a:lnTo>
                    <a:pt x="342900" y="38100"/>
                  </a:lnTo>
                  <a:lnTo>
                    <a:pt x="419100" y="38100"/>
                  </a:lnTo>
                  <a:lnTo>
                    <a:pt x="495300" y="25400"/>
                  </a:lnTo>
                  <a:lnTo>
                    <a:pt x="584200" y="12700"/>
                  </a:lnTo>
                  <a:lnTo>
                    <a:pt x="673100" y="12700"/>
                  </a:lnTo>
                  <a:lnTo>
                    <a:pt x="749300" y="12700"/>
                  </a:lnTo>
                  <a:lnTo>
                    <a:pt x="838200" y="0"/>
                  </a:lnTo>
                  <a:lnTo>
                    <a:pt x="914400" y="12700"/>
                  </a:lnTo>
                  <a:lnTo>
                    <a:pt x="1016000" y="12700"/>
                  </a:lnTo>
                  <a:lnTo>
                    <a:pt x="1092200" y="12700"/>
                  </a:lnTo>
                  <a:lnTo>
                    <a:pt x="11430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079500" y="52451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0" y="0"/>
                  </a:lnTo>
                  <a:lnTo>
                    <a:pt x="38100" y="12700"/>
                  </a:lnTo>
                  <a:lnTo>
                    <a:pt x="38100" y="25400"/>
                  </a:lnTo>
                  <a:lnTo>
                    <a:pt x="76200" y="25400"/>
                  </a:lnTo>
                  <a:lnTo>
                    <a:pt x="76200" y="25400"/>
                  </a:lnTo>
                  <a:lnTo>
                    <a:pt x="101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231900" y="52197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38100" y="0"/>
                  </a:moveTo>
                  <a:lnTo>
                    <a:pt x="3810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381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63500" y="889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76200" y="114300"/>
                  </a:lnTo>
                  <a:lnTo>
                    <a:pt x="76200" y="127000"/>
                  </a:lnTo>
                  <a:lnTo>
                    <a:pt x="38100" y="127000"/>
                  </a:lnTo>
                  <a:lnTo>
                    <a:pt x="38100" y="139700"/>
                  </a:lnTo>
                  <a:lnTo>
                    <a:pt x="38100" y="1397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0" y="127000"/>
                  </a:lnTo>
                  <a:lnTo>
                    <a:pt x="0" y="889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82700" y="51943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5400" y="1270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765300" y="52070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254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12700" y="114300"/>
                  </a:lnTo>
                  <a:lnTo>
                    <a:pt x="0" y="114300"/>
                  </a:lnTo>
                  <a:lnTo>
                    <a:pt x="127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41500" y="51689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38100" y="152400"/>
                  </a:lnTo>
                  <a:lnTo>
                    <a:pt x="50800" y="152400"/>
                  </a:lnTo>
                  <a:lnTo>
                    <a:pt x="63500" y="165100"/>
                  </a:lnTo>
                  <a:lnTo>
                    <a:pt x="76200" y="165100"/>
                  </a:lnTo>
                  <a:lnTo>
                    <a:pt x="88900" y="152400"/>
                  </a:lnTo>
                  <a:lnTo>
                    <a:pt x="101600" y="152400"/>
                  </a:lnTo>
                  <a:lnTo>
                    <a:pt x="101600" y="1397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76200" y="101600"/>
                  </a:lnTo>
                  <a:lnTo>
                    <a:pt x="50800" y="101600"/>
                  </a:lnTo>
                  <a:lnTo>
                    <a:pt x="3810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00" y="46736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1270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88900" y="25400"/>
                  </a:lnTo>
                  <a:lnTo>
                    <a:pt x="101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962400" y="46482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50800" y="0"/>
                  </a:moveTo>
                  <a:lnTo>
                    <a:pt x="63500" y="0"/>
                  </a:lnTo>
                  <a:lnTo>
                    <a:pt x="63500" y="12700"/>
                  </a:lnTo>
                  <a:lnTo>
                    <a:pt x="50800" y="25400"/>
                  </a:lnTo>
                  <a:lnTo>
                    <a:pt x="50800" y="25400"/>
                  </a:lnTo>
                  <a:lnTo>
                    <a:pt x="38100" y="50800"/>
                  </a:lnTo>
                  <a:lnTo>
                    <a:pt x="25400" y="50800"/>
                  </a:lnTo>
                  <a:lnTo>
                    <a:pt x="50800" y="635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63500" y="635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88900" y="101600"/>
                  </a:lnTo>
                  <a:lnTo>
                    <a:pt x="63500" y="127000"/>
                  </a:lnTo>
                  <a:lnTo>
                    <a:pt x="50800" y="139700"/>
                  </a:lnTo>
                  <a:lnTo>
                    <a:pt x="38100" y="139700"/>
                  </a:lnTo>
                  <a:lnTo>
                    <a:pt x="25400" y="1397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12700" y="139700"/>
                  </a:lnTo>
                  <a:lnTo>
                    <a:pt x="0" y="127000"/>
                  </a:lnTo>
                  <a:lnTo>
                    <a:pt x="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051300" y="4660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50800" y="12700"/>
                  </a:lnTo>
                  <a:lnTo>
                    <a:pt x="76200" y="127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51300" y="4546600"/>
              <a:ext cx="1193801" cy="203201"/>
            </a:xfrm>
            <a:custGeom>
              <a:avLst/>
              <a:gdLst/>
              <a:ahLst/>
              <a:cxnLst/>
              <a:rect l="0" t="0" r="0" b="0"/>
              <a:pathLst>
                <a:path w="1193801" h="203201">
                  <a:moveTo>
                    <a:pt x="0" y="203200"/>
                  </a:moveTo>
                  <a:lnTo>
                    <a:pt x="0" y="203200"/>
                  </a:lnTo>
                  <a:lnTo>
                    <a:pt x="12700" y="203200"/>
                  </a:lnTo>
                  <a:lnTo>
                    <a:pt x="50800" y="203200"/>
                  </a:lnTo>
                  <a:lnTo>
                    <a:pt x="76200" y="203200"/>
                  </a:lnTo>
                  <a:lnTo>
                    <a:pt x="114300" y="203200"/>
                  </a:lnTo>
                  <a:lnTo>
                    <a:pt x="127000" y="203200"/>
                  </a:lnTo>
                  <a:lnTo>
                    <a:pt x="152400" y="203200"/>
                  </a:lnTo>
                  <a:lnTo>
                    <a:pt x="190500" y="203200"/>
                  </a:lnTo>
                  <a:lnTo>
                    <a:pt x="215900" y="190500"/>
                  </a:lnTo>
                  <a:lnTo>
                    <a:pt x="241300" y="190500"/>
                  </a:lnTo>
                  <a:lnTo>
                    <a:pt x="279400" y="190500"/>
                  </a:lnTo>
                  <a:lnTo>
                    <a:pt x="304800" y="190500"/>
                  </a:lnTo>
                  <a:lnTo>
                    <a:pt x="342900" y="177800"/>
                  </a:lnTo>
                  <a:lnTo>
                    <a:pt x="381000" y="165100"/>
                  </a:lnTo>
                  <a:lnTo>
                    <a:pt x="406400" y="165100"/>
                  </a:lnTo>
                  <a:lnTo>
                    <a:pt x="431800" y="165100"/>
                  </a:lnTo>
                  <a:lnTo>
                    <a:pt x="469900" y="152400"/>
                  </a:lnTo>
                  <a:lnTo>
                    <a:pt x="508000" y="152400"/>
                  </a:lnTo>
                  <a:lnTo>
                    <a:pt x="546100" y="139700"/>
                  </a:lnTo>
                  <a:lnTo>
                    <a:pt x="584200" y="127000"/>
                  </a:lnTo>
                  <a:lnTo>
                    <a:pt x="609600" y="127000"/>
                  </a:lnTo>
                  <a:lnTo>
                    <a:pt x="647700" y="127000"/>
                  </a:lnTo>
                  <a:lnTo>
                    <a:pt x="685800" y="114300"/>
                  </a:lnTo>
                  <a:lnTo>
                    <a:pt x="723900" y="114300"/>
                  </a:lnTo>
                  <a:lnTo>
                    <a:pt x="762000" y="114300"/>
                  </a:lnTo>
                  <a:lnTo>
                    <a:pt x="800100" y="101600"/>
                  </a:lnTo>
                  <a:lnTo>
                    <a:pt x="825500" y="88900"/>
                  </a:lnTo>
                  <a:lnTo>
                    <a:pt x="863600" y="88900"/>
                  </a:lnTo>
                  <a:lnTo>
                    <a:pt x="889000" y="88900"/>
                  </a:lnTo>
                  <a:lnTo>
                    <a:pt x="927100" y="76200"/>
                  </a:lnTo>
                  <a:lnTo>
                    <a:pt x="952500" y="76200"/>
                  </a:lnTo>
                  <a:lnTo>
                    <a:pt x="990600" y="63500"/>
                  </a:lnTo>
                  <a:lnTo>
                    <a:pt x="1003300" y="50800"/>
                  </a:lnTo>
                  <a:lnTo>
                    <a:pt x="1041400" y="50800"/>
                  </a:lnTo>
                  <a:lnTo>
                    <a:pt x="1066800" y="50800"/>
                  </a:lnTo>
                  <a:lnTo>
                    <a:pt x="1079500" y="38100"/>
                  </a:lnTo>
                  <a:lnTo>
                    <a:pt x="1104900" y="38100"/>
                  </a:lnTo>
                  <a:lnTo>
                    <a:pt x="1117600" y="38100"/>
                  </a:lnTo>
                  <a:lnTo>
                    <a:pt x="1143000" y="25400"/>
                  </a:lnTo>
                  <a:lnTo>
                    <a:pt x="1155700" y="25400"/>
                  </a:lnTo>
                  <a:lnTo>
                    <a:pt x="1155700" y="12700"/>
                  </a:lnTo>
                  <a:lnTo>
                    <a:pt x="1181100" y="12700"/>
                  </a:lnTo>
                  <a:lnTo>
                    <a:pt x="1181100" y="12700"/>
                  </a:lnTo>
                  <a:lnTo>
                    <a:pt x="1193800" y="12700"/>
                  </a:lnTo>
                  <a:lnTo>
                    <a:pt x="1193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18100" y="447040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88900" y="12700"/>
                  </a:lnTo>
                  <a:lnTo>
                    <a:pt x="114300" y="12700"/>
                  </a:lnTo>
                  <a:lnTo>
                    <a:pt x="127000" y="12700"/>
                  </a:lnTo>
                  <a:lnTo>
                    <a:pt x="152400" y="25400"/>
                  </a:lnTo>
                  <a:lnTo>
                    <a:pt x="165100" y="25400"/>
                  </a:lnTo>
                  <a:lnTo>
                    <a:pt x="177800" y="38100"/>
                  </a:lnTo>
                  <a:lnTo>
                    <a:pt x="165100" y="38100"/>
                  </a:lnTo>
                  <a:lnTo>
                    <a:pt x="177800" y="38100"/>
                  </a:lnTo>
                  <a:lnTo>
                    <a:pt x="203200" y="38100"/>
                  </a:lnTo>
                  <a:lnTo>
                    <a:pt x="203200" y="50800"/>
                  </a:lnTo>
                  <a:lnTo>
                    <a:pt x="190500" y="50800"/>
                  </a:lnTo>
                  <a:lnTo>
                    <a:pt x="177800" y="50800"/>
                  </a:lnTo>
                  <a:lnTo>
                    <a:pt x="88900" y="76200"/>
                  </a:lnTo>
                  <a:lnTo>
                    <a:pt x="50800" y="88900"/>
                  </a:lnTo>
                  <a:lnTo>
                    <a:pt x="3810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0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7027"/>
            <a:ext cx="7408333" cy="3450696"/>
          </a:xfrm>
        </p:spPr>
        <p:txBody>
          <a:bodyPr/>
          <a:lstStyle/>
          <a:p>
            <a:r>
              <a:rPr lang="en-US" dirty="0" smtClean="0"/>
              <a:t>Rewrite this set of ordered pairs as a mapping diagram.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Representations of Functions.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571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549400" y="3733800"/>
            <a:ext cx="3479801" cy="2171701"/>
            <a:chOff x="1549400" y="3733800"/>
            <a:chExt cx="3479801" cy="2171701"/>
          </a:xfrm>
        </p:grpSpPr>
        <p:sp>
          <p:nvSpPr>
            <p:cNvPr id="25" name="Freeform 24"/>
            <p:cNvSpPr/>
            <p:nvPr/>
          </p:nvSpPr>
          <p:spPr>
            <a:xfrm>
              <a:off x="1549400" y="3733800"/>
              <a:ext cx="1143001" cy="1905001"/>
            </a:xfrm>
            <a:custGeom>
              <a:avLst/>
              <a:gdLst/>
              <a:ahLst/>
              <a:cxnLst/>
              <a:rect l="0" t="0" r="0" b="0"/>
              <a:pathLst>
                <a:path w="1143001" h="1905001">
                  <a:moveTo>
                    <a:pt x="50800" y="50800"/>
                  </a:moveTo>
                  <a:lnTo>
                    <a:pt x="50800" y="50800"/>
                  </a:lnTo>
                  <a:lnTo>
                    <a:pt x="38100" y="63500"/>
                  </a:lnTo>
                  <a:lnTo>
                    <a:pt x="38100" y="139700"/>
                  </a:lnTo>
                  <a:lnTo>
                    <a:pt x="38100" y="177800"/>
                  </a:lnTo>
                  <a:lnTo>
                    <a:pt x="25400" y="228600"/>
                  </a:lnTo>
                  <a:lnTo>
                    <a:pt x="25400" y="279400"/>
                  </a:lnTo>
                  <a:lnTo>
                    <a:pt x="25400" y="330200"/>
                  </a:lnTo>
                  <a:lnTo>
                    <a:pt x="12700" y="393700"/>
                  </a:lnTo>
                  <a:lnTo>
                    <a:pt x="0" y="457200"/>
                  </a:lnTo>
                  <a:lnTo>
                    <a:pt x="0" y="520700"/>
                  </a:lnTo>
                  <a:lnTo>
                    <a:pt x="0" y="596900"/>
                  </a:lnTo>
                  <a:lnTo>
                    <a:pt x="0" y="673100"/>
                  </a:lnTo>
                  <a:lnTo>
                    <a:pt x="12700" y="774700"/>
                  </a:lnTo>
                  <a:lnTo>
                    <a:pt x="25400" y="863600"/>
                  </a:lnTo>
                  <a:lnTo>
                    <a:pt x="38100" y="952500"/>
                  </a:lnTo>
                  <a:lnTo>
                    <a:pt x="63500" y="1041400"/>
                  </a:lnTo>
                  <a:lnTo>
                    <a:pt x="76200" y="1130300"/>
                  </a:lnTo>
                  <a:lnTo>
                    <a:pt x="114300" y="1231900"/>
                  </a:lnTo>
                  <a:lnTo>
                    <a:pt x="139700" y="1320800"/>
                  </a:lnTo>
                  <a:lnTo>
                    <a:pt x="177800" y="1397000"/>
                  </a:lnTo>
                  <a:lnTo>
                    <a:pt x="215900" y="1473200"/>
                  </a:lnTo>
                  <a:lnTo>
                    <a:pt x="254000" y="1562100"/>
                  </a:lnTo>
                  <a:lnTo>
                    <a:pt x="304800" y="1625600"/>
                  </a:lnTo>
                  <a:lnTo>
                    <a:pt x="342900" y="1689100"/>
                  </a:lnTo>
                  <a:lnTo>
                    <a:pt x="393700" y="1739900"/>
                  </a:lnTo>
                  <a:lnTo>
                    <a:pt x="444500" y="1790700"/>
                  </a:lnTo>
                  <a:lnTo>
                    <a:pt x="482600" y="1828800"/>
                  </a:lnTo>
                  <a:lnTo>
                    <a:pt x="533400" y="1866900"/>
                  </a:lnTo>
                  <a:lnTo>
                    <a:pt x="584200" y="1892300"/>
                  </a:lnTo>
                  <a:lnTo>
                    <a:pt x="635000" y="1905000"/>
                  </a:lnTo>
                  <a:lnTo>
                    <a:pt x="673100" y="1905000"/>
                  </a:lnTo>
                  <a:lnTo>
                    <a:pt x="723900" y="1892300"/>
                  </a:lnTo>
                  <a:lnTo>
                    <a:pt x="774700" y="1892300"/>
                  </a:lnTo>
                  <a:lnTo>
                    <a:pt x="825500" y="1866900"/>
                  </a:lnTo>
                  <a:lnTo>
                    <a:pt x="876300" y="1841500"/>
                  </a:lnTo>
                  <a:lnTo>
                    <a:pt x="927100" y="1803400"/>
                  </a:lnTo>
                  <a:lnTo>
                    <a:pt x="977900" y="1739900"/>
                  </a:lnTo>
                  <a:lnTo>
                    <a:pt x="1016000" y="1689100"/>
                  </a:lnTo>
                  <a:lnTo>
                    <a:pt x="1054100" y="1625600"/>
                  </a:lnTo>
                  <a:lnTo>
                    <a:pt x="1092200" y="1549400"/>
                  </a:lnTo>
                  <a:lnTo>
                    <a:pt x="1104900" y="1473200"/>
                  </a:lnTo>
                  <a:lnTo>
                    <a:pt x="1130300" y="1384300"/>
                  </a:lnTo>
                  <a:lnTo>
                    <a:pt x="1143000" y="1295400"/>
                  </a:lnTo>
                  <a:lnTo>
                    <a:pt x="1143000" y="1193800"/>
                  </a:lnTo>
                  <a:lnTo>
                    <a:pt x="1143000" y="1104900"/>
                  </a:lnTo>
                  <a:lnTo>
                    <a:pt x="1130300" y="1003300"/>
                  </a:lnTo>
                  <a:lnTo>
                    <a:pt x="1104900" y="901700"/>
                  </a:lnTo>
                  <a:lnTo>
                    <a:pt x="1092200" y="812800"/>
                  </a:lnTo>
                  <a:lnTo>
                    <a:pt x="1054100" y="723900"/>
                  </a:lnTo>
                  <a:lnTo>
                    <a:pt x="1016000" y="635000"/>
                  </a:lnTo>
                  <a:lnTo>
                    <a:pt x="965200" y="546100"/>
                  </a:lnTo>
                  <a:lnTo>
                    <a:pt x="914400" y="469900"/>
                  </a:lnTo>
                  <a:lnTo>
                    <a:pt x="863600" y="406400"/>
                  </a:lnTo>
                  <a:lnTo>
                    <a:pt x="800100" y="330200"/>
                  </a:lnTo>
                  <a:lnTo>
                    <a:pt x="736600" y="279400"/>
                  </a:lnTo>
                  <a:lnTo>
                    <a:pt x="673100" y="215900"/>
                  </a:lnTo>
                  <a:lnTo>
                    <a:pt x="596900" y="165100"/>
                  </a:lnTo>
                  <a:lnTo>
                    <a:pt x="520700" y="127000"/>
                  </a:lnTo>
                  <a:lnTo>
                    <a:pt x="444500" y="88900"/>
                  </a:lnTo>
                  <a:lnTo>
                    <a:pt x="368300" y="63500"/>
                  </a:lnTo>
                  <a:lnTo>
                    <a:pt x="292100" y="38100"/>
                  </a:lnTo>
                  <a:lnTo>
                    <a:pt x="228600" y="25400"/>
                  </a:lnTo>
                  <a:lnTo>
                    <a:pt x="165100" y="1270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35400" y="3733800"/>
              <a:ext cx="1193801" cy="2171701"/>
            </a:xfrm>
            <a:custGeom>
              <a:avLst/>
              <a:gdLst/>
              <a:ahLst/>
              <a:cxnLst/>
              <a:rect l="0" t="0" r="0" b="0"/>
              <a:pathLst>
                <a:path w="1193801" h="2171701">
                  <a:moveTo>
                    <a:pt x="25400" y="0"/>
                  </a:moveTo>
                  <a:lnTo>
                    <a:pt x="0" y="63500"/>
                  </a:lnTo>
                  <a:lnTo>
                    <a:pt x="0" y="101600"/>
                  </a:lnTo>
                  <a:lnTo>
                    <a:pt x="0" y="165100"/>
                  </a:lnTo>
                  <a:lnTo>
                    <a:pt x="0" y="215900"/>
                  </a:lnTo>
                  <a:lnTo>
                    <a:pt x="0" y="292100"/>
                  </a:lnTo>
                  <a:lnTo>
                    <a:pt x="0" y="368300"/>
                  </a:lnTo>
                  <a:lnTo>
                    <a:pt x="0" y="457200"/>
                  </a:lnTo>
                  <a:lnTo>
                    <a:pt x="12700" y="546100"/>
                  </a:lnTo>
                  <a:lnTo>
                    <a:pt x="25400" y="660400"/>
                  </a:lnTo>
                  <a:lnTo>
                    <a:pt x="38100" y="774700"/>
                  </a:lnTo>
                  <a:lnTo>
                    <a:pt x="38100" y="889000"/>
                  </a:lnTo>
                  <a:lnTo>
                    <a:pt x="63500" y="1003300"/>
                  </a:lnTo>
                  <a:lnTo>
                    <a:pt x="76200" y="1117600"/>
                  </a:lnTo>
                  <a:lnTo>
                    <a:pt x="101600" y="1244600"/>
                  </a:lnTo>
                  <a:lnTo>
                    <a:pt x="114300" y="1358900"/>
                  </a:lnTo>
                  <a:lnTo>
                    <a:pt x="139700" y="1473200"/>
                  </a:lnTo>
                  <a:lnTo>
                    <a:pt x="165100" y="1587500"/>
                  </a:lnTo>
                  <a:lnTo>
                    <a:pt x="190500" y="1689100"/>
                  </a:lnTo>
                  <a:lnTo>
                    <a:pt x="215900" y="1778000"/>
                  </a:lnTo>
                  <a:lnTo>
                    <a:pt x="254000" y="1854200"/>
                  </a:lnTo>
                  <a:lnTo>
                    <a:pt x="292100" y="1930400"/>
                  </a:lnTo>
                  <a:lnTo>
                    <a:pt x="342900" y="2006600"/>
                  </a:lnTo>
                  <a:lnTo>
                    <a:pt x="381000" y="2057400"/>
                  </a:lnTo>
                  <a:lnTo>
                    <a:pt x="431800" y="2095500"/>
                  </a:lnTo>
                  <a:lnTo>
                    <a:pt x="482600" y="2133600"/>
                  </a:lnTo>
                  <a:lnTo>
                    <a:pt x="533400" y="2159000"/>
                  </a:lnTo>
                  <a:lnTo>
                    <a:pt x="596900" y="2171700"/>
                  </a:lnTo>
                  <a:lnTo>
                    <a:pt x="647700" y="2171700"/>
                  </a:lnTo>
                  <a:lnTo>
                    <a:pt x="711200" y="2159000"/>
                  </a:lnTo>
                  <a:lnTo>
                    <a:pt x="762000" y="2146300"/>
                  </a:lnTo>
                  <a:lnTo>
                    <a:pt x="825500" y="2120900"/>
                  </a:lnTo>
                  <a:lnTo>
                    <a:pt x="876300" y="2082800"/>
                  </a:lnTo>
                  <a:lnTo>
                    <a:pt x="939800" y="2032000"/>
                  </a:lnTo>
                  <a:lnTo>
                    <a:pt x="977900" y="1968500"/>
                  </a:lnTo>
                  <a:lnTo>
                    <a:pt x="1028700" y="1905000"/>
                  </a:lnTo>
                  <a:lnTo>
                    <a:pt x="1079500" y="1841500"/>
                  </a:lnTo>
                  <a:lnTo>
                    <a:pt x="1117600" y="1752600"/>
                  </a:lnTo>
                  <a:lnTo>
                    <a:pt x="1143000" y="1663700"/>
                  </a:lnTo>
                  <a:lnTo>
                    <a:pt x="1168400" y="1574800"/>
                  </a:lnTo>
                  <a:lnTo>
                    <a:pt x="1181100" y="1473200"/>
                  </a:lnTo>
                  <a:lnTo>
                    <a:pt x="1193800" y="1371600"/>
                  </a:lnTo>
                  <a:lnTo>
                    <a:pt x="1181100" y="1270000"/>
                  </a:lnTo>
                  <a:lnTo>
                    <a:pt x="1168400" y="1155700"/>
                  </a:lnTo>
                  <a:lnTo>
                    <a:pt x="1143000" y="1054100"/>
                  </a:lnTo>
                  <a:lnTo>
                    <a:pt x="1104900" y="939800"/>
                  </a:lnTo>
                  <a:lnTo>
                    <a:pt x="1054100" y="850900"/>
                  </a:lnTo>
                  <a:lnTo>
                    <a:pt x="990600" y="749300"/>
                  </a:lnTo>
                  <a:lnTo>
                    <a:pt x="939800" y="660400"/>
                  </a:lnTo>
                  <a:lnTo>
                    <a:pt x="863600" y="571500"/>
                  </a:lnTo>
                  <a:lnTo>
                    <a:pt x="787400" y="482600"/>
                  </a:lnTo>
                  <a:lnTo>
                    <a:pt x="723900" y="406400"/>
                  </a:lnTo>
                  <a:lnTo>
                    <a:pt x="635000" y="342900"/>
                  </a:lnTo>
                  <a:lnTo>
                    <a:pt x="558800" y="279400"/>
                  </a:lnTo>
                  <a:lnTo>
                    <a:pt x="457200" y="203200"/>
                  </a:lnTo>
                  <a:lnTo>
                    <a:pt x="368300" y="152400"/>
                  </a:lnTo>
                  <a:lnTo>
                    <a:pt x="254000" y="101600"/>
                  </a:lnTo>
                  <a:lnTo>
                    <a:pt x="190500" y="63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65300" y="391160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38100"/>
                  </a:moveTo>
                  <a:lnTo>
                    <a:pt x="0" y="50800"/>
                  </a:lnTo>
                  <a:lnTo>
                    <a:pt x="0" y="381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27000" y="38100"/>
                  </a:lnTo>
                  <a:lnTo>
                    <a:pt x="127000" y="50800"/>
                  </a:lnTo>
                  <a:lnTo>
                    <a:pt x="127000" y="63500"/>
                  </a:lnTo>
                  <a:lnTo>
                    <a:pt x="114300" y="88900"/>
                  </a:lnTo>
                  <a:lnTo>
                    <a:pt x="88900" y="101600"/>
                  </a:lnTo>
                  <a:lnTo>
                    <a:pt x="76200" y="114300"/>
                  </a:lnTo>
                  <a:lnTo>
                    <a:pt x="50800" y="127000"/>
                  </a:lnTo>
                  <a:lnTo>
                    <a:pt x="38100" y="139700"/>
                  </a:lnTo>
                  <a:lnTo>
                    <a:pt x="12700" y="1397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38100" y="1016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101600" y="114300"/>
                  </a:lnTo>
                  <a:lnTo>
                    <a:pt x="127000" y="114300"/>
                  </a:lnTo>
                  <a:lnTo>
                    <a:pt x="152400" y="139700"/>
                  </a:lnTo>
                  <a:lnTo>
                    <a:pt x="165100" y="152400"/>
                  </a:lnTo>
                  <a:lnTo>
                    <a:pt x="165100" y="177800"/>
                  </a:lnTo>
                  <a:lnTo>
                    <a:pt x="190500" y="190500"/>
                  </a:lnTo>
                  <a:lnTo>
                    <a:pt x="1905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16100" y="4102100"/>
              <a:ext cx="177801" cy="254001"/>
            </a:xfrm>
            <a:custGeom>
              <a:avLst/>
              <a:gdLst/>
              <a:ahLst/>
              <a:cxnLst/>
              <a:rect l="0" t="0" r="0" b="0"/>
              <a:pathLst>
                <a:path w="177801" h="254001">
                  <a:moveTo>
                    <a:pt x="25400" y="0"/>
                  </a:moveTo>
                  <a:lnTo>
                    <a:pt x="25400" y="127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63500" y="190500"/>
                  </a:lnTo>
                  <a:lnTo>
                    <a:pt x="88900" y="203200"/>
                  </a:lnTo>
                  <a:lnTo>
                    <a:pt x="114300" y="203200"/>
                  </a:lnTo>
                  <a:lnTo>
                    <a:pt x="139700" y="203200"/>
                  </a:lnTo>
                  <a:lnTo>
                    <a:pt x="152400" y="190500"/>
                  </a:lnTo>
                  <a:lnTo>
                    <a:pt x="177800" y="190500"/>
                  </a:lnTo>
                  <a:lnTo>
                    <a:pt x="165100" y="190500"/>
                  </a:lnTo>
                  <a:lnTo>
                    <a:pt x="177800" y="190500"/>
                  </a:lnTo>
                  <a:lnTo>
                    <a:pt x="165100" y="152400"/>
                  </a:lnTo>
                  <a:lnTo>
                    <a:pt x="165100" y="139700"/>
                  </a:lnTo>
                  <a:lnTo>
                    <a:pt x="152400" y="139700"/>
                  </a:lnTo>
                  <a:lnTo>
                    <a:pt x="139700" y="139700"/>
                  </a:lnTo>
                  <a:lnTo>
                    <a:pt x="114300" y="152400"/>
                  </a:lnTo>
                  <a:lnTo>
                    <a:pt x="114300" y="152400"/>
                  </a:lnTo>
                  <a:lnTo>
                    <a:pt x="101600" y="203200"/>
                  </a:lnTo>
                  <a:lnTo>
                    <a:pt x="101600" y="228600"/>
                  </a:lnTo>
                  <a:lnTo>
                    <a:pt x="101600" y="254000"/>
                  </a:lnTo>
                  <a:lnTo>
                    <a:pt x="101600" y="254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17700" y="43942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38100" y="0"/>
                  </a:moveTo>
                  <a:lnTo>
                    <a:pt x="38100" y="12700"/>
                  </a:lnTo>
                  <a:lnTo>
                    <a:pt x="25400" y="12700"/>
                  </a:lnTo>
                  <a:lnTo>
                    <a:pt x="12700" y="635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38100" y="127000"/>
                  </a:lnTo>
                  <a:lnTo>
                    <a:pt x="50800" y="152400"/>
                  </a:lnTo>
                  <a:lnTo>
                    <a:pt x="76200" y="152400"/>
                  </a:lnTo>
                  <a:lnTo>
                    <a:pt x="88900" y="165100"/>
                  </a:lnTo>
                  <a:lnTo>
                    <a:pt x="114300" y="165100"/>
                  </a:lnTo>
                  <a:lnTo>
                    <a:pt x="127000" y="165100"/>
                  </a:lnTo>
                  <a:lnTo>
                    <a:pt x="139700" y="152400"/>
                  </a:lnTo>
                  <a:lnTo>
                    <a:pt x="152400" y="139700"/>
                  </a:lnTo>
                  <a:lnTo>
                    <a:pt x="165100" y="127000"/>
                  </a:lnTo>
                  <a:lnTo>
                    <a:pt x="165100" y="101600"/>
                  </a:lnTo>
                  <a:lnTo>
                    <a:pt x="152400" y="76200"/>
                  </a:lnTo>
                  <a:lnTo>
                    <a:pt x="152400" y="50800"/>
                  </a:lnTo>
                  <a:lnTo>
                    <a:pt x="127000" y="38100"/>
                  </a:lnTo>
                  <a:lnTo>
                    <a:pt x="114300" y="12700"/>
                  </a:lnTo>
                  <a:lnTo>
                    <a:pt x="88900" y="12700"/>
                  </a:lnTo>
                  <a:lnTo>
                    <a:pt x="76200" y="0"/>
                  </a:lnTo>
                  <a:lnTo>
                    <a:pt x="635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070100" y="46355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63500"/>
                  </a:lnTo>
                  <a:lnTo>
                    <a:pt x="38100" y="101600"/>
                  </a:lnTo>
                  <a:lnTo>
                    <a:pt x="38100" y="152400"/>
                  </a:lnTo>
                  <a:lnTo>
                    <a:pt x="50800" y="190500"/>
                  </a:lnTo>
                  <a:lnTo>
                    <a:pt x="50800" y="254000"/>
                  </a:lnTo>
                  <a:lnTo>
                    <a:pt x="50800" y="266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49700" y="393700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12700"/>
                  </a:moveTo>
                  <a:lnTo>
                    <a:pt x="50800" y="12700"/>
                  </a:lnTo>
                  <a:lnTo>
                    <a:pt x="76200" y="12700"/>
                  </a:lnTo>
                  <a:lnTo>
                    <a:pt x="101600" y="0"/>
                  </a:lnTo>
                  <a:lnTo>
                    <a:pt x="127000" y="0"/>
                  </a:lnTo>
                  <a:lnTo>
                    <a:pt x="152400" y="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190500" y="0"/>
                  </a:lnTo>
                  <a:lnTo>
                    <a:pt x="203200" y="25400"/>
                  </a:lnTo>
                  <a:lnTo>
                    <a:pt x="190500" y="38100"/>
                  </a:lnTo>
                  <a:lnTo>
                    <a:pt x="190500" y="63500"/>
                  </a:lnTo>
                  <a:lnTo>
                    <a:pt x="177800" y="76200"/>
                  </a:lnTo>
                  <a:lnTo>
                    <a:pt x="165100" y="101600"/>
                  </a:lnTo>
                  <a:lnTo>
                    <a:pt x="152400" y="127000"/>
                  </a:lnTo>
                  <a:lnTo>
                    <a:pt x="152400" y="152400"/>
                  </a:lnTo>
                  <a:lnTo>
                    <a:pt x="152400" y="165100"/>
                  </a:lnTo>
                  <a:lnTo>
                    <a:pt x="152400" y="190500"/>
                  </a:lnTo>
                  <a:lnTo>
                    <a:pt x="1397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25900" y="42672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38100" y="0"/>
                  </a:moveTo>
                  <a:lnTo>
                    <a:pt x="12700" y="127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2700" y="50800"/>
                  </a:lnTo>
                  <a:lnTo>
                    <a:pt x="25400" y="76200"/>
                  </a:lnTo>
                  <a:lnTo>
                    <a:pt x="50800" y="88900"/>
                  </a:lnTo>
                  <a:lnTo>
                    <a:pt x="88900" y="101600"/>
                  </a:lnTo>
                  <a:lnTo>
                    <a:pt x="114300" y="114300"/>
                  </a:lnTo>
                  <a:lnTo>
                    <a:pt x="152400" y="114300"/>
                  </a:lnTo>
                  <a:lnTo>
                    <a:pt x="177800" y="127000"/>
                  </a:lnTo>
                  <a:lnTo>
                    <a:pt x="1905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52900" y="42672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25400" y="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02100" y="455930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12700"/>
                  </a:moveTo>
                  <a:lnTo>
                    <a:pt x="12700" y="12700"/>
                  </a:lnTo>
                  <a:lnTo>
                    <a:pt x="127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39700" y="63500"/>
                  </a:lnTo>
                  <a:lnTo>
                    <a:pt x="139700" y="76200"/>
                  </a:lnTo>
                  <a:lnTo>
                    <a:pt x="114300" y="76200"/>
                  </a:lnTo>
                  <a:lnTo>
                    <a:pt x="101600" y="88900"/>
                  </a:lnTo>
                  <a:lnTo>
                    <a:pt x="114300" y="76200"/>
                  </a:lnTo>
                  <a:lnTo>
                    <a:pt x="101600" y="88900"/>
                  </a:lnTo>
                  <a:lnTo>
                    <a:pt x="101600" y="101600"/>
                  </a:lnTo>
                  <a:lnTo>
                    <a:pt x="88900" y="101600"/>
                  </a:lnTo>
                  <a:lnTo>
                    <a:pt x="101600" y="101600"/>
                  </a:lnTo>
                  <a:lnTo>
                    <a:pt x="139700" y="127000"/>
                  </a:lnTo>
                  <a:lnTo>
                    <a:pt x="152400" y="139700"/>
                  </a:lnTo>
                  <a:lnTo>
                    <a:pt x="165100" y="152400"/>
                  </a:lnTo>
                  <a:lnTo>
                    <a:pt x="177800" y="165100"/>
                  </a:lnTo>
                  <a:lnTo>
                    <a:pt x="177800" y="177800"/>
                  </a:lnTo>
                  <a:lnTo>
                    <a:pt x="165100" y="190500"/>
                  </a:lnTo>
                  <a:lnTo>
                    <a:pt x="152400" y="215900"/>
                  </a:lnTo>
                  <a:lnTo>
                    <a:pt x="165100" y="215900"/>
                  </a:lnTo>
                  <a:lnTo>
                    <a:pt x="152400" y="215900"/>
                  </a:lnTo>
                  <a:lnTo>
                    <a:pt x="114300" y="215900"/>
                  </a:lnTo>
                  <a:lnTo>
                    <a:pt x="88900" y="215900"/>
                  </a:lnTo>
                  <a:lnTo>
                    <a:pt x="76200" y="215900"/>
                  </a:lnTo>
                  <a:lnTo>
                    <a:pt x="6350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52900" y="48641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38100" y="0"/>
                  </a:moveTo>
                  <a:lnTo>
                    <a:pt x="25400" y="0"/>
                  </a:lnTo>
                  <a:lnTo>
                    <a:pt x="12700" y="508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12700" y="1524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50800" y="190500"/>
                  </a:lnTo>
                  <a:lnTo>
                    <a:pt x="63500" y="190500"/>
                  </a:lnTo>
                  <a:lnTo>
                    <a:pt x="88900" y="203200"/>
                  </a:lnTo>
                  <a:lnTo>
                    <a:pt x="101600" y="190500"/>
                  </a:lnTo>
                  <a:lnTo>
                    <a:pt x="114300" y="190500"/>
                  </a:lnTo>
                  <a:lnTo>
                    <a:pt x="127000" y="190500"/>
                  </a:lnTo>
                  <a:lnTo>
                    <a:pt x="139700" y="177800"/>
                  </a:lnTo>
                  <a:lnTo>
                    <a:pt x="139700" y="165100"/>
                  </a:lnTo>
                  <a:lnTo>
                    <a:pt x="139700" y="139700"/>
                  </a:lnTo>
                  <a:lnTo>
                    <a:pt x="139700" y="139700"/>
                  </a:lnTo>
                  <a:lnTo>
                    <a:pt x="139700" y="127000"/>
                  </a:lnTo>
                  <a:lnTo>
                    <a:pt x="101600" y="127000"/>
                  </a:lnTo>
                  <a:lnTo>
                    <a:pt x="101600" y="114300"/>
                  </a:lnTo>
                  <a:lnTo>
                    <a:pt x="88900" y="152400"/>
                  </a:lnTo>
                  <a:lnTo>
                    <a:pt x="88900" y="177800"/>
                  </a:lnTo>
                  <a:lnTo>
                    <a:pt x="88900" y="190500"/>
                  </a:lnTo>
                  <a:lnTo>
                    <a:pt x="88900" y="215900"/>
                  </a:lnTo>
                  <a:lnTo>
                    <a:pt x="889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54500" y="5168900"/>
              <a:ext cx="127001" cy="254001"/>
            </a:xfrm>
            <a:custGeom>
              <a:avLst/>
              <a:gdLst/>
              <a:ahLst/>
              <a:cxnLst/>
              <a:rect l="0" t="0" r="0" b="0"/>
              <a:pathLst>
                <a:path w="127001" h="254001">
                  <a:moveTo>
                    <a:pt x="76200" y="0"/>
                  </a:moveTo>
                  <a:lnTo>
                    <a:pt x="63500" y="25400"/>
                  </a:lnTo>
                  <a:lnTo>
                    <a:pt x="76200" y="25400"/>
                  </a:lnTo>
                  <a:lnTo>
                    <a:pt x="63500" y="25400"/>
                  </a:lnTo>
                  <a:lnTo>
                    <a:pt x="50800" y="50800"/>
                  </a:lnTo>
                  <a:lnTo>
                    <a:pt x="38100" y="3810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63500" y="76200"/>
                  </a:lnTo>
                  <a:lnTo>
                    <a:pt x="63500" y="76200"/>
                  </a:lnTo>
                  <a:lnTo>
                    <a:pt x="101600" y="88900"/>
                  </a:lnTo>
                  <a:lnTo>
                    <a:pt x="101600" y="1016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27000" y="152400"/>
                  </a:lnTo>
                  <a:lnTo>
                    <a:pt x="127000" y="165100"/>
                  </a:lnTo>
                  <a:lnTo>
                    <a:pt x="114300" y="190500"/>
                  </a:lnTo>
                  <a:lnTo>
                    <a:pt x="114300" y="203200"/>
                  </a:lnTo>
                  <a:lnTo>
                    <a:pt x="101600" y="215900"/>
                  </a:lnTo>
                  <a:lnTo>
                    <a:pt x="76200" y="228600"/>
                  </a:lnTo>
                  <a:lnTo>
                    <a:pt x="63500" y="241300"/>
                  </a:lnTo>
                  <a:lnTo>
                    <a:pt x="38100" y="254000"/>
                  </a:lnTo>
                  <a:lnTo>
                    <a:pt x="25400" y="254000"/>
                  </a:lnTo>
                  <a:lnTo>
                    <a:pt x="12700" y="241300"/>
                  </a:lnTo>
                  <a:lnTo>
                    <a:pt x="0" y="228600"/>
                  </a:lnTo>
                  <a:lnTo>
                    <a:pt x="0" y="2032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68800" y="52070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0"/>
                  </a:moveTo>
                  <a:lnTo>
                    <a:pt x="38100" y="12700"/>
                  </a:lnTo>
                  <a:lnTo>
                    <a:pt x="63500" y="25400"/>
                  </a:lnTo>
                  <a:lnTo>
                    <a:pt x="101600" y="25400"/>
                  </a:lnTo>
                  <a:lnTo>
                    <a:pt x="127000" y="38100"/>
                  </a:lnTo>
                  <a:lnTo>
                    <a:pt x="1397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54200" y="4013200"/>
              <a:ext cx="2197101" cy="50801"/>
            </a:xfrm>
            <a:custGeom>
              <a:avLst/>
              <a:gdLst/>
              <a:ahLst/>
              <a:cxnLst/>
              <a:rect l="0" t="0" r="0" b="0"/>
              <a:pathLst>
                <a:path w="2197101" h="50801">
                  <a:moveTo>
                    <a:pt x="0" y="12700"/>
                  </a:moveTo>
                  <a:lnTo>
                    <a:pt x="12700" y="12700"/>
                  </a:lnTo>
                  <a:lnTo>
                    <a:pt x="76200" y="12700"/>
                  </a:lnTo>
                  <a:lnTo>
                    <a:pt x="127000" y="12700"/>
                  </a:lnTo>
                  <a:lnTo>
                    <a:pt x="165100" y="12700"/>
                  </a:lnTo>
                  <a:lnTo>
                    <a:pt x="203200" y="0"/>
                  </a:lnTo>
                  <a:lnTo>
                    <a:pt x="254000" y="0"/>
                  </a:lnTo>
                  <a:lnTo>
                    <a:pt x="292100" y="0"/>
                  </a:lnTo>
                  <a:lnTo>
                    <a:pt x="342900" y="0"/>
                  </a:lnTo>
                  <a:lnTo>
                    <a:pt x="406400" y="0"/>
                  </a:lnTo>
                  <a:lnTo>
                    <a:pt x="457200" y="0"/>
                  </a:lnTo>
                  <a:lnTo>
                    <a:pt x="520700" y="0"/>
                  </a:lnTo>
                  <a:lnTo>
                    <a:pt x="571500" y="0"/>
                  </a:lnTo>
                  <a:lnTo>
                    <a:pt x="647700" y="0"/>
                  </a:lnTo>
                  <a:lnTo>
                    <a:pt x="711200" y="0"/>
                  </a:lnTo>
                  <a:lnTo>
                    <a:pt x="762000" y="0"/>
                  </a:lnTo>
                  <a:lnTo>
                    <a:pt x="838200" y="0"/>
                  </a:lnTo>
                  <a:lnTo>
                    <a:pt x="901700" y="0"/>
                  </a:lnTo>
                  <a:lnTo>
                    <a:pt x="977900" y="12700"/>
                  </a:lnTo>
                  <a:lnTo>
                    <a:pt x="1041400" y="12700"/>
                  </a:lnTo>
                  <a:lnTo>
                    <a:pt x="1104900" y="12700"/>
                  </a:lnTo>
                  <a:lnTo>
                    <a:pt x="1168400" y="12700"/>
                  </a:lnTo>
                  <a:lnTo>
                    <a:pt x="1244600" y="12700"/>
                  </a:lnTo>
                  <a:lnTo>
                    <a:pt x="1295400" y="12700"/>
                  </a:lnTo>
                  <a:lnTo>
                    <a:pt x="1371600" y="12700"/>
                  </a:lnTo>
                  <a:lnTo>
                    <a:pt x="1435100" y="12700"/>
                  </a:lnTo>
                  <a:lnTo>
                    <a:pt x="1485900" y="25400"/>
                  </a:lnTo>
                  <a:lnTo>
                    <a:pt x="1562100" y="25400"/>
                  </a:lnTo>
                  <a:lnTo>
                    <a:pt x="1625600" y="25400"/>
                  </a:lnTo>
                  <a:lnTo>
                    <a:pt x="1676400" y="25400"/>
                  </a:lnTo>
                  <a:lnTo>
                    <a:pt x="1739900" y="25400"/>
                  </a:lnTo>
                  <a:lnTo>
                    <a:pt x="1790700" y="38100"/>
                  </a:lnTo>
                  <a:lnTo>
                    <a:pt x="1854200" y="38100"/>
                  </a:lnTo>
                  <a:lnTo>
                    <a:pt x="1905000" y="38100"/>
                  </a:lnTo>
                  <a:lnTo>
                    <a:pt x="1943100" y="38100"/>
                  </a:lnTo>
                  <a:lnTo>
                    <a:pt x="1993900" y="38100"/>
                  </a:lnTo>
                  <a:lnTo>
                    <a:pt x="2044700" y="38100"/>
                  </a:lnTo>
                  <a:lnTo>
                    <a:pt x="2070100" y="38100"/>
                  </a:lnTo>
                  <a:lnTo>
                    <a:pt x="2095500" y="38100"/>
                  </a:lnTo>
                  <a:lnTo>
                    <a:pt x="2133600" y="38100"/>
                  </a:lnTo>
                  <a:lnTo>
                    <a:pt x="2146300" y="50800"/>
                  </a:lnTo>
                  <a:lnTo>
                    <a:pt x="2171700" y="50800"/>
                  </a:lnTo>
                  <a:lnTo>
                    <a:pt x="2171700" y="50800"/>
                  </a:lnTo>
                  <a:lnTo>
                    <a:pt x="2184400" y="50800"/>
                  </a:lnTo>
                  <a:lnTo>
                    <a:pt x="21971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968500" y="4216400"/>
              <a:ext cx="2070101" cy="101601"/>
            </a:xfrm>
            <a:custGeom>
              <a:avLst/>
              <a:gdLst/>
              <a:ahLst/>
              <a:cxnLst/>
              <a:rect l="0" t="0" r="0" b="0"/>
              <a:pathLst>
                <a:path w="2070101" h="101601">
                  <a:moveTo>
                    <a:pt x="0" y="25400"/>
                  </a:moveTo>
                  <a:lnTo>
                    <a:pt x="0" y="254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12700" y="25400"/>
                  </a:lnTo>
                  <a:lnTo>
                    <a:pt x="76200" y="12700"/>
                  </a:lnTo>
                  <a:lnTo>
                    <a:pt x="101600" y="0"/>
                  </a:lnTo>
                  <a:lnTo>
                    <a:pt x="139700" y="0"/>
                  </a:lnTo>
                  <a:lnTo>
                    <a:pt x="177800" y="0"/>
                  </a:lnTo>
                  <a:lnTo>
                    <a:pt x="228600" y="0"/>
                  </a:lnTo>
                  <a:lnTo>
                    <a:pt x="266700" y="0"/>
                  </a:lnTo>
                  <a:lnTo>
                    <a:pt x="330200" y="0"/>
                  </a:lnTo>
                  <a:lnTo>
                    <a:pt x="381000" y="0"/>
                  </a:lnTo>
                  <a:lnTo>
                    <a:pt x="444500" y="0"/>
                  </a:lnTo>
                  <a:lnTo>
                    <a:pt x="495300" y="12700"/>
                  </a:lnTo>
                  <a:lnTo>
                    <a:pt x="558800" y="12700"/>
                  </a:lnTo>
                  <a:lnTo>
                    <a:pt x="622300" y="12700"/>
                  </a:lnTo>
                  <a:lnTo>
                    <a:pt x="685800" y="12700"/>
                  </a:lnTo>
                  <a:lnTo>
                    <a:pt x="749300" y="12700"/>
                  </a:lnTo>
                  <a:lnTo>
                    <a:pt x="825500" y="12700"/>
                  </a:lnTo>
                  <a:lnTo>
                    <a:pt x="889000" y="12700"/>
                  </a:lnTo>
                  <a:lnTo>
                    <a:pt x="952500" y="12700"/>
                  </a:lnTo>
                  <a:lnTo>
                    <a:pt x="1028700" y="25400"/>
                  </a:lnTo>
                  <a:lnTo>
                    <a:pt x="1092200" y="25400"/>
                  </a:lnTo>
                  <a:lnTo>
                    <a:pt x="1155700" y="25400"/>
                  </a:lnTo>
                  <a:lnTo>
                    <a:pt x="1219200" y="25400"/>
                  </a:lnTo>
                  <a:lnTo>
                    <a:pt x="1295400" y="25400"/>
                  </a:lnTo>
                  <a:lnTo>
                    <a:pt x="1358900" y="25400"/>
                  </a:lnTo>
                  <a:lnTo>
                    <a:pt x="1409700" y="38100"/>
                  </a:lnTo>
                  <a:lnTo>
                    <a:pt x="1473200" y="38100"/>
                  </a:lnTo>
                  <a:lnTo>
                    <a:pt x="1524000" y="38100"/>
                  </a:lnTo>
                  <a:lnTo>
                    <a:pt x="1574800" y="38100"/>
                  </a:lnTo>
                  <a:lnTo>
                    <a:pt x="1625600" y="50800"/>
                  </a:lnTo>
                  <a:lnTo>
                    <a:pt x="1676400" y="50800"/>
                  </a:lnTo>
                  <a:lnTo>
                    <a:pt x="1727200" y="63500"/>
                  </a:lnTo>
                  <a:lnTo>
                    <a:pt x="1765300" y="63500"/>
                  </a:lnTo>
                  <a:lnTo>
                    <a:pt x="1816100" y="63500"/>
                  </a:lnTo>
                  <a:lnTo>
                    <a:pt x="1854200" y="76200"/>
                  </a:lnTo>
                  <a:lnTo>
                    <a:pt x="1892300" y="76200"/>
                  </a:lnTo>
                  <a:lnTo>
                    <a:pt x="1917700" y="76200"/>
                  </a:lnTo>
                  <a:lnTo>
                    <a:pt x="1943100" y="76200"/>
                  </a:lnTo>
                  <a:lnTo>
                    <a:pt x="1968500" y="88900"/>
                  </a:lnTo>
                  <a:lnTo>
                    <a:pt x="2006600" y="88900"/>
                  </a:lnTo>
                  <a:lnTo>
                    <a:pt x="2019300" y="88900"/>
                  </a:lnTo>
                  <a:lnTo>
                    <a:pt x="2044700" y="88900"/>
                  </a:lnTo>
                  <a:lnTo>
                    <a:pt x="2044700" y="88900"/>
                  </a:lnTo>
                  <a:lnTo>
                    <a:pt x="2057400" y="101600"/>
                  </a:lnTo>
                  <a:lnTo>
                    <a:pt x="2070100" y="101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93900" y="4521200"/>
              <a:ext cx="2146301" cy="114301"/>
            </a:xfrm>
            <a:custGeom>
              <a:avLst/>
              <a:gdLst/>
              <a:ahLst/>
              <a:cxnLst/>
              <a:rect l="0" t="0" r="0" b="0"/>
              <a:pathLst>
                <a:path w="2146301" h="114301">
                  <a:moveTo>
                    <a:pt x="1270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101600" y="0"/>
                  </a:lnTo>
                  <a:lnTo>
                    <a:pt x="152400" y="0"/>
                  </a:lnTo>
                  <a:lnTo>
                    <a:pt x="203200" y="0"/>
                  </a:lnTo>
                  <a:lnTo>
                    <a:pt x="279400" y="12700"/>
                  </a:lnTo>
                  <a:lnTo>
                    <a:pt x="342900" y="12700"/>
                  </a:lnTo>
                  <a:lnTo>
                    <a:pt x="406400" y="12700"/>
                  </a:lnTo>
                  <a:lnTo>
                    <a:pt x="457200" y="12700"/>
                  </a:lnTo>
                  <a:lnTo>
                    <a:pt x="520700" y="12700"/>
                  </a:lnTo>
                  <a:lnTo>
                    <a:pt x="584200" y="0"/>
                  </a:lnTo>
                  <a:lnTo>
                    <a:pt x="647700" y="0"/>
                  </a:lnTo>
                  <a:lnTo>
                    <a:pt x="723900" y="0"/>
                  </a:lnTo>
                  <a:lnTo>
                    <a:pt x="800100" y="12700"/>
                  </a:lnTo>
                  <a:lnTo>
                    <a:pt x="876300" y="25400"/>
                  </a:lnTo>
                  <a:lnTo>
                    <a:pt x="952500" y="25400"/>
                  </a:lnTo>
                  <a:lnTo>
                    <a:pt x="1028700" y="25400"/>
                  </a:lnTo>
                  <a:lnTo>
                    <a:pt x="1104900" y="38100"/>
                  </a:lnTo>
                  <a:lnTo>
                    <a:pt x="1168400" y="38100"/>
                  </a:lnTo>
                  <a:lnTo>
                    <a:pt x="1244600" y="50800"/>
                  </a:lnTo>
                  <a:lnTo>
                    <a:pt x="1308100" y="63500"/>
                  </a:lnTo>
                  <a:lnTo>
                    <a:pt x="1384300" y="63500"/>
                  </a:lnTo>
                  <a:lnTo>
                    <a:pt x="1447800" y="63500"/>
                  </a:lnTo>
                  <a:lnTo>
                    <a:pt x="1498600" y="76200"/>
                  </a:lnTo>
                  <a:lnTo>
                    <a:pt x="1562100" y="76200"/>
                  </a:lnTo>
                  <a:lnTo>
                    <a:pt x="1612900" y="76200"/>
                  </a:lnTo>
                  <a:lnTo>
                    <a:pt x="1676400" y="76200"/>
                  </a:lnTo>
                  <a:lnTo>
                    <a:pt x="1714500" y="76200"/>
                  </a:lnTo>
                  <a:lnTo>
                    <a:pt x="1765300" y="88900"/>
                  </a:lnTo>
                  <a:lnTo>
                    <a:pt x="1803400" y="88900"/>
                  </a:lnTo>
                  <a:lnTo>
                    <a:pt x="1854200" y="101600"/>
                  </a:lnTo>
                  <a:lnTo>
                    <a:pt x="1892300" y="101600"/>
                  </a:lnTo>
                  <a:lnTo>
                    <a:pt x="1930400" y="101600"/>
                  </a:lnTo>
                  <a:lnTo>
                    <a:pt x="1968500" y="101600"/>
                  </a:lnTo>
                  <a:lnTo>
                    <a:pt x="2006600" y="101600"/>
                  </a:lnTo>
                  <a:lnTo>
                    <a:pt x="2032000" y="101600"/>
                  </a:lnTo>
                  <a:lnTo>
                    <a:pt x="2057400" y="101600"/>
                  </a:lnTo>
                  <a:lnTo>
                    <a:pt x="2082800" y="114300"/>
                  </a:lnTo>
                  <a:lnTo>
                    <a:pt x="2108200" y="114300"/>
                  </a:lnTo>
                  <a:lnTo>
                    <a:pt x="2120900" y="114300"/>
                  </a:lnTo>
                  <a:lnTo>
                    <a:pt x="2108200" y="114300"/>
                  </a:lnTo>
                  <a:lnTo>
                    <a:pt x="2120900" y="114300"/>
                  </a:lnTo>
                  <a:lnTo>
                    <a:pt x="2133600" y="114300"/>
                  </a:lnTo>
                  <a:lnTo>
                    <a:pt x="21463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892300" y="4000500"/>
              <a:ext cx="2209801" cy="1041401"/>
            </a:xfrm>
            <a:custGeom>
              <a:avLst/>
              <a:gdLst/>
              <a:ahLst/>
              <a:cxnLst/>
              <a:rect l="0" t="0" r="0" b="0"/>
              <a:pathLst>
                <a:path w="2209801" h="1041401">
                  <a:moveTo>
                    <a:pt x="0" y="1270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52400" y="25400"/>
                  </a:lnTo>
                  <a:lnTo>
                    <a:pt x="177800" y="38100"/>
                  </a:lnTo>
                  <a:lnTo>
                    <a:pt x="203200" y="50800"/>
                  </a:lnTo>
                  <a:lnTo>
                    <a:pt x="228600" y="50800"/>
                  </a:lnTo>
                  <a:lnTo>
                    <a:pt x="254000" y="63500"/>
                  </a:lnTo>
                  <a:lnTo>
                    <a:pt x="292100" y="76200"/>
                  </a:lnTo>
                  <a:lnTo>
                    <a:pt x="317500" y="88900"/>
                  </a:lnTo>
                  <a:lnTo>
                    <a:pt x="355600" y="88900"/>
                  </a:lnTo>
                  <a:lnTo>
                    <a:pt x="381000" y="101600"/>
                  </a:lnTo>
                  <a:lnTo>
                    <a:pt x="419100" y="127000"/>
                  </a:lnTo>
                  <a:lnTo>
                    <a:pt x="457200" y="139700"/>
                  </a:lnTo>
                  <a:lnTo>
                    <a:pt x="495300" y="152400"/>
                  </a:lnTo>
                  <a:lnTo>
                    <a:pt x="533400" y="165100"/>
                  </a:lnTo>
                  <a:lnTo>
                    <a:pt x="571500" y="177800"/>
                  </a:lnTo>
                  <a:lnTo>
                    <a:pt x="622300" y="190500"/>
                  </a:lnTo>
                  <a:lnTo>
                    <a:pt x="660400" y="215900"/>
                  </a:lnTo>
                  <a:lnTo>
                    <a:pt x="698500" y="228600"/>
                  </a:lnTo>
                  <a:lnTo>
                    <a:pt x="736600" y="254000"/>
                  </a:lnTo>
                  <a:lnTo>
                    <a:pt x="787400" y="266700"/>
                  </a:lnTo>
                  <a:lnTo>
                    <a:pt x="825500" y="292100"/>
                  </a:lnTo>
                  <a:lnTo>
                    <a:pt x="863600" y="304800"/>
                  </a:lnTo>
                  <a:lnTo>
                    <a:pt x="901700" y="330200"/>
                  </a:lnTo>
                  <a:lnTo>
                    <a:pt x="952500" y="355600"/>
                  </a:lnTo>
                  <a:lnTo>
                    <a:pt x="990600" y="368300"/>
                  </a:lnTo>
                  <a:lnTo>
                    <a:pt x="1028700" y="393700"/>
                  </a:lnTo>
                  <a:lnTo>
                    <a:pt x="1066800" y="431800"/>
                  </a:lnTo>
                  <a:lnTo>
                    <a:pt x="1104900" y="444500"/>
                  </a:lnTo>
                  <a:lnTo>
                    <a:pt x="1143000" y="469900"/>
                  </a:lnTo>
                  <a:lnTo>
                    <a:pt x="1181100" y="495300"/>
                  </a:lnTo>
                  <a:lnTo>
                    <a:pt x="1231900" y="520700"/>
                  </a:lnTo>
                  <a:lnTo>
                    <a:pt x="1270000" y="546100"/>
                  </a:lnTo>
                  <a:lnTo>
                    <a:pt x="1308100" y="558800"/>
                  </a:lnTo>
                  <a:lnTo>
                    <a:pt x="1358900" y="584200"/>
                  </a:lnTo>
                  <a:lnTo>
                    <a:pt x="1397000" y="596900"/>
                  </a:lnTo>
                  <a:lnTo>
                    <a:pt x="1435100" y="622300"/>
                  </a:lnTo>
                  <a:lnTo>
                    <a:pt x="1473200" y="635000"/>
                  </a:lnTo>
                  <a:lnTo>
                    <a:pt x="1511300" y="660400"/>
                  </a:lnTo>
                  <a:lnTo>
                    <a:pt x="1549400" y="685800"/>
                  </a:lnTo>
                  <a:lnTo>
                    <a:pt x="1587500" y="711200"/>
                  </a:lnTo>
                  <a:lnTo>
                    <a:pt x="1625600" y="736600"/>
                  </a:lnTo>
                  <a:lnTo>
                    <a:pt x="1663700" y="749300"/>
                  </a:lnTo>
                  <a:lnTo>
                    <a:pt x="1701800" y="774700"/>
                  </a:lnTo>
                  <a:lnTo>
                    <a:pt x="1727200" y="787400"/>
                  </a:lnTo>
                  <a:lnTo>
                    <a:pt x="1765300" y="812800"/>
                  </a:lnTo>
                  <a:lnTo>
                    <a:pt x="1803400" y="825500"/>
                  </a:lnTo>
                  <a:lnTo>
                    <a:pt x="1841500" y="838200"/>
                  </a:lnTo>
                  <a:lnTo>
                    <a:pt x="1866900" y="850900"/>
                  </a:lnTo>
                  <a:lnTo>
                    <a:pt x="1905000" y="863600"/>
                  </a:lnTo>
                  <a:lnTo>
                    <a:pt x="1930400" y="876300"/>
                  </a:lnTo>
                  <a:lnTo>
                    <a:pt x="1968500" y="889000"/>
                  </a:lnTo>
                  <a:lnTo>
                    <a:pt x="1981200" y="901700"/>
                  </a:lnTo>
                  <a:lnTo>
                    <a:pt x="2019300" y="901700"/>
                  </a:lnTo>
                  <a:lnTo>
                    <a:pt x="2044700" y="927100"/>
                  </a:lnTo>
                  <a:lnTo>
                    <a:pt x="2057400" y="927100"/>
                  </a:lnTo>
                  <a:lnTo>
                    <a:pt x="2082800" y="939800"/>
                  </a:lnTo>
                  <a:lnTo>
                    <a:pt x="2108200" y="952500"/>
                  </a:lnTo>
                  <a:lnTo>
                    <a:pt x="2133600" y="965200"/>
                  </a:lnTo>
                  <a:lnTo>
                    <a:pt x="2146300" y="977900"/>
                  </a:lnTo>
                  <a:lnTo>
                    <a:pt x="2159000" y="977900"/>
                  </a:lnTo>
                  <a:lnTo>
                    <a:pt x="2171700" y="990600"/>
                  </a:lnTo>
                  <a:lnTo>
                    <a:pt x="2197100" y="1003300"/>
                  </a:lnTo>
                  <a:lnTo>
                    <a:pt x="2184400" y="1003300"/>
                  </a:lnTo>
                  <a:lnTo>
                    <a:pt x="2197100" y="1003300"/>
                  </a:lnTo>
                  <a:lnTo>
                    <a:pt x="2209800" y="1016000"/>
                  </a:lnTo>
                  <a:lnTo>
                    <a:pt x="2209800" y="1016000"/>
                  </a:lnTo>
                  <a:lnTo>
                    <a:pt x="2209800" y="1041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82800" y="4775200"/>
              <a:ext cx="2120901" cy="444501"/>
            </a:xfrm>
            <a:custGeom>
              <a:avLst/>
              <a:gdLst/>
              <a:ahLst/>
              <a:cxnLst/>
              <a:rect l="0" t="0" r="0" b="0"/>
              <a:pathLst>
                <a:path w="2120901" h="444501">
                  <a:moveTo>
                    <a:pt x="0" y="0"/>
                  </a:moveTo>
                  <a:lnTo>
                    <a:pt x="12700" y="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88900" y="25400"/>
                  </a:lnTo>
                  <a:lnTo>
                    <a:pt x="114300" y="38100"/>
                  </a:lnTo>
                  <a:lnTo>
                    <a:pt x="139700" y="38100"/>
                  </a:lnTo>
                  <a:lnTo>
                    <a:pt x="177800" y="38100"/>
                  </a:lnTo>
                  <a:lnTo>
                    <a:pt x="215900" y="50800"/>
                  </a:lnTo>
                  <a:lnTo>
                    <a:pt x="241300" y="50800"/>
                  </a:lnTo>
                  <a:lnTo>
                    <a:pt x="292100" y="50800"/>
                  </a:lnTo>
                  <a:lnTo>
                    <a:pt x="330200" y="63500"/>
                  </a:lnTo>
                  <a:lnTo>
                    <a:pt x="368300" y="63500"/>
                  </a:lnTo>
                  <a:lnTo>
                    <a:pt x="419100" y="76200"/>
                  </a:lnTo>
                  <a:lnTo>
                    <a:pt x="469900" y="76200"/>
                  </a:lnTo>
                  <a:lnTo>
                    <a:pt x="520700" y="88900"/>
                  </a:lnTo>
                  <a:lnTo>
                    <a:pt x="571500" y="88900"/>
                  </a:lnTo>
                  <a:lnTo>
                    <a:pt x="635000" y="101600"/>
                  </a:lnTo>
                  <a:lnTo>
                    <a:pt x="685800" y="114300"/>
                  </a:lnTo>
                  <a:lnTo>
                    <a:pt x="749300" y="127000"/>
                  </a:lnTo>
                  <a:lnTo>
                    <a:pt x="800100" y="127000"/>
                  </a:lnTo>
                  <a:lnTo>
                    <a:pt x="863600" y="152400"/>
                  </a:lnTo>
                  <a:lnTo>
                    <a:pt x="914400" y="165100"/>
                  </a:lnTo>
                  <a:lnTo>
                    <a:pt x="977900" y="165100"/>
                  </a:lnTo>
                  <a:lnTo>
                    <a:pt x="1028700" y="190500"/>
                  </a:lnTo>
                  <a:lnTo>
                    <a:pt x="1092200" y="203200"/>
                  </a:lnTo>
                  <a:lnTo>
                    <a:pt x="1155700" y="228600"/>
                  </a:lnTo>
                  <a:lnTo>
                    <a:pt x="1219200" y="241300"/>
                  </a:lnTo>
                  <a:lnTo>
                    <a:pt x="1282700" y="254000"/>
                  </a:lnTo>
                  <a:lnTo>
                    <a:pt x="1333500" y="266700"/>
                  </a:lnTo>
                  <a:lnTo>
                    <a:pt x="1397000" y="279400"/>
                  </a:lnTo>
                  <a:lnTo>
                    <a:pt x="1447800" y="292100"/>
                  </a:lnTo>
                  <a:lnTo>
                    <a:pt x="1511300" y="304800"/>
                  </a:lnTo>
                  <a:lnTo>
                    <a:pt x="1562100" y="317500"/>
                  </a:lnTo>
                  <a:lnTo>
                    <a:pt x="1612900" y="330200"/>
                  </a:lnTo>
                  <a:lnTo>
                    <a:pt x="1663700" y="342900"/>
                  </a:lnTo>
                  <a:lnTo>
                    <a:pt x="1714500" y="355600"/>
                  </a:lnTo>
                  <a:lnTo>
                    <a:pt x="1765300" y="355600"/>
                  </a:lnTo>
                  <a:lnTo>
                    <a:pt x="1816100" y="368300"/>
                  </a:lnTo>
                  <a:lnTo>
                    <a:pt x="1854200" y="381000"/>
                  </a:lnTo>
                  <a:lnTo>
                    <a:pt x="1905000" y="393700"/>
                  </a:lnTo>
                  <a:lnTo>
                    <a:pt x="1943100" y="393700"/>
                  </a:lnTo>
                  <a:lnTo>
                    <a:pt x="1981200" y="406400"/>
                  </a:lnTo>
                  <a:lnTo>
                    <a:pt x="2006600" y="419100"/>
                  </a:lnTo>
                  <a:lnTo>
                    <a:pt x="2044700" y="419100"/>
                  </a:lnTo>
                  <a:lnTo>
                    <a:pt x="2070100" y="431800"/>
                  </a:lnTo>
                  <a:lnTo>
                    <a:pt x="2082800" y="431800"/>
                  </a:lnTo>
                  <a:lnTo>
                    <a:pt x="2108200" y="431800"/>
                  </a:lnTo>
                  <a:lnTo>
                    <a:pt x="2095500" y="431800"/>
                  </a:lnTo>
                  <a:lnTo>
                    <a:pt x="2108200" y="431800"/>
                  </a:lnTo>
                  <a:lnTo>
                    <a:pt x="2120900" y="444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this set of ordered pairs as a table.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3276600"/>
            <a:ext cx="4672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Representations of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9166100" cy="52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Representations of Functions.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466850"/>
            <a:ext cx="835469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066800" y="2501900"/>
            <a:ext cx="2311401" cy="927101"/>
            <a:chOff x="1066800" y="2501900"/>
            <a:chExt cx="2311401" cy="927101"/>
          </a:xfrm>
        </p:grpSpPr>
        <p:sp>
          <p:nvSpPr>
            <p:cNvPr id="27" name="Freeform 26"/>
            <p:cNvSpPr/>
            <p:nvPr/>
          </p:nvSpPr>
          <p:spPr>
            <a:xfrm>
              <a:off x="1219200" y="2832100"/>
              <a:ext cx="279401" cy="584201"/>
            </a:xfrm>
            <a:custGeom>
              <a:avLst/>
              <a:gdLst/>
              <a:ahLst/>
              <a:cxnLst/>
              <a:rect l="0" t="0" r="0" b="0"/>
              <a:pathLst>
                <a:path w="279401" h="584201">
                  <a:moveTo>
                    <a:pt x="279400" y="50800"/>
                  </a:moveTo>
                  <a:lnTo>
                    <a:pt x="279400" y="50800"/>
                  </a:lnTo>
                  <a:lnTo>
                    <a:pt x="279400" y="38100"/>
                  </a:lnTo>
                  <a:lnTo>
                    <a:pt x="241300" y="12700"/>
                  </a:lnTo>
                  <a:lnTo>
                    <a:pt x="203200" y="0"/>
                  </a:lnTo>
                  <a:lnTo>
                    <a:pt x="165100" y="0"/>
                  </a:lnTo>
                  <a:lnTo>
                    <a:pt x="127000" y="0"/>
                  </a:lnTo>
                  <a:lnTo>
                    <a:pt x="88900" y="0"/>
                  </a:lnTo>
                  <a:lnTo>
                    <a:pt x="50800" y="12700"/>
                  </a:lnTo>
                  <a:lnTo>
                    <a:pt x="25400" y="38100"/>
                  </a:lnTo>
                  <a:lnTo>
                    <a:pt x="12700" y="762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90500"/>
                  </a:lnTo>
                  <a:lnTo>
                    <a:pt x="0" y="241300"/>
                  </a:lnTo>
                  <a:lnTo>
                    <a:pt x="12700" y="304800"/>
                  </a:lnTo>
                  <a:lnTo>
                    <a:pt x="12700" y="355600"/>
                  </a:lnTo>
                  <a:lnTo>
                    <a:pt x="25400" y="419100"/>
                  </a:lnTo>
                  <a:lnTo>
                    <a:pt x="25400" y="469900"/>
                  </a:lnTo>
                  <a:lnTo>
                    <a:pt x="25400" y="508000"/>
                  </a:lnTo>
                  <a:lnTo>
                    <a:pt x="25400" y="546100"/>
                  </a:lnTo>
                  <a:lnTo>
                    <a:pt x="25400" y="571500"/>
                  </a:lnTo>
                  <a:lnTo>
                    <a:pt x="25400" y="584200"/>
                  </a:lnTo>
                  <a:lnTo>
                    <a:pt x="25400" y="584200"/>
                  </a:lnTo>
                  <a:lnTo>
                    <a:pt x="25400" y="584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66800" y="3225800"/>
              <a:ext cx="355601" cy="25401"/>
            </a:xfrm>
            <a:custGeom>
              <a:avLst/>
              <a:gdLst/>
              <a:ahLst/>
              <a:cxnLst/>
              <a:rect l="0" t="0" r="0" b="0"/>
              <a:pathLst>
                <a:path w="355601" h="25401">
                  <a:moveTo>
                    <a:pt x="0" y="0"/>
                  </a:moveTo>
                  <a:lnTo>
                    <a:pt x="12700" y="0"/>
                  </a:lnTo>
                  <a:lnTo>
                    <a:pt x="88900" y="12700"/>
                  </a:lnTo>
                  <a:lnTo>
                    <a:pt x="139700" y="25400"/>
                  </a:lnTo>
                  <a:lnTo>
                    <a:pt x="190500" y="25400"/>
                  </a:lnTo>
                  <a:lnTo>
                    <a:pt x="241300" y="25400"/>
                  </a:lnTo>
                  <a:lnTo>
                    <a:pt x="292100" y="25400"/>
                  </a:lnTo>
                  <a:lnTo>
                    <a:pt x="330200" y="12700"/>
                  </a:lnTo>
                  <a:lnTo>
                    <a:pt x="3556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60500" y="2882900"/>
              <a:ext cx="304801" cy="546101"/>
            </a:xfrm>
            <a:custGeom>
              <a:avLst/>
              <a:gdLst/>
              <a:ahLst/>
              <a:cxnLst/>
              <a:rect l="0" t="0" r="0" b="0"/>
              <a:pathLst>
                <a:path w="304801" h="546101">
                  <a:moveTo>
                    <a:pt x="292100" y="0"/>
                  </a:moveTo>
                  <a:lnTo>
                    <a:pt x="304800" y="0"/>
                  </a:lnTo>
                  <a:lnTo>
                    <a:pt x="292100" y="0"/>
                  </a:lnTo>
                  <a:lnTo>
                    <a:pt x="241300" y="25400"/>
                  </a:lnTo>
                  <a:lnTo>
                    <a:pt x="203200" y="50800"/>
                  </a:lnTo>
                  <a:lnTo>
                    <a:pt x="177800" y="76200"/>
                  </a:lnTo>
                  <a:lnTo>
                    <a:pt x="139700" y="114300"/>
                  </a:lnTo>
                  <a:lnTo>
                    <a:pt x="101600" y="152400"/>
                  </a:lnTo>
                  <a:lnTo>
                    <a:pt x="63500" y="203200"/>
                  </a:lnTo>
                  <a:lnTo>
                    <a:pt x="38100" y="254000"/>
                  </a:lnTo>
                  <a:lnTo>
                    <a:pt x="12700" y="304800"/>
                  </a:lnTo>
                  <a:lnTo>
                    <a:pt x="0" y="355600"/>
                  </a:lnTo>
                  <a:lnTo>
                    <a:pt x="0" y="406400"/>
                  </a:lnTo>
                  <a:lnTo>
                    <a:pt x="12700" y="444500"/>
                  </a:lnTo>
                  <a:lnTo>
                    <a:pt x="38100" y="482600"/>
                  </a:lnTo>
                  <a:lnTo>
                    <a:pt x="50800" y="508000"/>
                  </a:lnTo>
                  <a:lnTo>
                    <a:pt x="76200" y="533400"/>
                  </a:lnTo>
                  <a:lnTo>
                    <a:pt x="101600" y="533400"/>
                  </a:lnTo>
                  <a:lnTo>
                    <a:pt x="114300" y="546100"/>
                  </a:lnTo>
                  <a:lnTo>
                    <a:pt x="114300" y="546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00200" y="32258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12700" y="38100"/>
                  </a:lnTo>
                  <a:lnTo>
                    <a:pt x="12700" y="38100"/>
                  </a:lnTo>
                  <a:lnTo>
                    <a:pt x="101600" y="25400"/>
                  </a:lnTo>
                  <a:lnTo>
                    <a:pt x="1397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92300" y="30988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12700" y="2540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0" y="2032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79600" y="2946400"/>
              <a:ext cx="190501" cy="469901"/>
            </a:xfrm>
            <a:custGeom>
              <a:avLst/>
              <a:gdLst/>
              <a:ahLst/>
              <a:cxnLst/>
              <a:rect l="0" t="0" r="0" b="0"/>
              <a:pathLst>
                <a:path w="190501" h="46990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88900" y="50800"/>
                  </a:lnTo>
                  <a:lnTo>
                    <a:pt x="114300" y="88900"/>
                  </a:lnTo>
                  <a:lnTo>
                    <a:pt x="152400" y="127000"/>
                  </a:lnTo>
                  <a:lnTo>
                    <a:pt x="165100" y="165100"/>
                  </a:lnTo>
                  <a:lnTo>
                    <a:pt x="177800" y="203200"/>
                  </a:lnTo>
                  <a:lnTo>
                    <a:pt x="190500" y="254000"/>
                  </a:lnTo>
                  <a:lnTo>
                    <a:pt x="190500" y="304800"/>
                  </a:lnTo>
                  <a:lnTo>
                    <a:pt x="177800" y="342900"/>
                  </a:lnTo>
                  <a:lnTo>
                    <a:pt x="165100" y="381000"/>
                  </a:lnTo>
                  <a:lnTo>
                    <a:pt x="152400" y="406400"/>
                  </a:lnTo>
                  <a:lnTo>
                    <a:pt x="152400" y="431800"/>
                  </a:lnTo>
                  <a:lnTo>
                    <a:pt x="152400" y="457200"/>
                  </a:lnTo>
                  <a:lnTo>
                    <a:pt x="152400" y="469900"/>
                  </a:lnTo>
                  <a:lnTo>
                    <a:pt x="139700" y="469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92300" y="2501900"/>
              <a:ext cx="152401" cy="317501"/>
            </a:xfrm>
            <a:custGeom>
              <a:avLst/>
              <a:gdLst/>
              <a:ahLst/>
              <a:cxnLst/>
              <a:rect l="0" t="0" r="0" b="0"/>
              <a:pathLst>
                <a:path w="152401" h="317501">
                  <a:moveTo>
                    <a:pt x="152400" y="38100"/>
                  </a:moveTo>
                  <a:lnTo>
                    <a:pt x="152400" y="25400"/>
                  </a:lnTo>
                  <a:lnTo>
                    <a:pt x="114300" y="0"/>
                  </a:lnTo>
                  <a:lnTo>
                    <a:pt x="101600" y="0"/>
                  </a:lnTo>
                  <a:lnTo>
                    <a:pt x="63500" y="0"/>
                  </a:lnTo>
                  <a:lnTo>
                    <a:pt x="38100" y="254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12700" y="190500"/>
                  </a:lnTo>
                  <a:lnTo>
                    <a:pt x="25400" y="228600"/>
                  </a:lnTo>
                  <a:lnTo>
                    <a:pt x="25400" y="254000"/>
                  </a:lnTo>
                  <a:lnTo>
                    <a:pt x="38100" y="292100"/>
                  </a:lnTo>
                  <a:lnTo>
                    <a:pt x="38100" y="304800"/>
                  </a:lnTo>
                  <a:lnTo>
                    <a:pt x="38100" y="317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28800" y="27051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12700" y="12700"/>
                  </a:lnTo>
                  <a:lnTo>
                    <a:pt x="88900" y="12700"/>
                  </a:lnTo>
                  <a:lnTo>
                    <a:pt x="139700" y="12700"/>
                  </a:lnTo>
                  <a:lnTo>
                    <a:pt x="1651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57400" y="2565400"/>
              <a:ext cx="101601" cy="228601"/>
            </a:xfrm>
            <a:custGeom>
              <a:avLst/>
              <a:gdLst/>
              <a:ahLst/>
              <a:cxnLst/>
              <a:rect l="0" t="0" r="0" b="0"/>
              <a:pathLst>
                <a:path w="101601" h="228601">
                  <a:moveTo>
                    <a:pt x="101600" y="0"/>
                  </a:moveTo>
                  <a:lnTo>
                    <a:pt x="76200" y="38100"/>
                  </a:lnTo>
                  <a:lnTo>
                    <a:pt x="50800" y="508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12700" y="203200"/>
                  </a:lnTo>
                  <a:lnTo>
                    <a:pt x="25400" y="228600"/>
                  </a:lnTo>
                  <a:lnTo>
                    <a:pt x="254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59000" y="2679700"/>
              <a:ext cx="139701" cy="76201"/>
            </a:xfrm>
            <a:custGeom>
              <a:avLst/>
              <a:gdLst/>
              <a:ahLst/>
              <a:cxnLst/>
              <a:rect l="0" t="0" r="0" b="0"/>
              <a:pathLst>
                <a:path w="139701" h="76201">
                  <a:moveTo>
                    <a:pt x="0" y="0"/>
                  </a:moveTo>
                  <a:lnTo>
                    <a:pt x="0" y="0"/>
                  </a:lnTo>
                  <a:lnTo>
                    <a:pt x="38100" y="38100"/>
                  </a:lnTo>
                  <a:lnTo>
                    <a:pt x="63500" y="50800"/>
                  </a:lnTo>
                  <a:lnTo>
                    <a:pt x="76200" y="63500"/>
                  </a:lnTo>
                  <a:lnTo>
                    <a:pt x="101600" y="76200"/>
                  </a:lnTo>
                  <a:lnTo>
                    <a:pt x="114300" y="76200"/>
                  </a:lnTo>
                  <a:lnTo>
                    <a:pt x="13970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97100" y="27178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25400" y="381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0" y="88900"/>
                  </a:lnTo>
                  <a:lnTo>
                    <a:pt x="1270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60600" y="2590800"/>
              <a:ext cx="88901" cy="241301"/>
            </a:xfrm>
            <a:custGeom>
              <a:avLst/>
              <a:gdLst/>
              <a:ahLst/>
              <a:cxnLst/>
              <a:rect l="0" t="0" r="0" b="0"/>
              <a:pathLst>
                <a:path w="88901" h="241301">
                  <a:moveTo>
                    <a:pt x="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76200" y="76200"/>
                  </a:lnTo>
                  <a:lnTo>
                    <a:pt x="88900" y="101600"/>
                  </a:lnTo>
                  <a:lnTo>
                    <a:pt x="88900" y="139700"/>
                  </a:lnTo>
                  <a:lnTo>
                    <a:pt x="88900" y="177800"/>
                  </a:lnTo>
                  <a:lnTo>
                    <a:pt x="88900" y="203200"/>
                  </a:lnTo>
                  <a:lnTo>
                    <a:pt x="76200" y="215900"/>
                  </a:lnTo>
                  <a:lnTo>
                    <a:pt x="7620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63800" y="27178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27300" y="27940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889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55900" y="26924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0" y="0"/>
                  </a:moveTo>
                  <a:lnTo>
                    <a:pt x="25400" y="25400"/>
                  </a:lnTo>
                  <a:lnTo>
                    <a:pt x="50800" y="38100"/>
                  </a:lnTo>
                  <a:lnTo>
                    <a:pt x="76200" y="50800"/>
                  </a:lnTo>
                  <a:lnTo>
                    <a:pt x="101600" y="6350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94000" y="26797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63500" y="12700"/>
                  </a:lnTo>
                  <a:lnTo>
                    <a:pt x="50800" y="50800"/>
                  </a:lnTo>
                  <a:lnTo>
                    <a:pt x="38100" y="762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59100" y="2705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1016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49600" y="26416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76200" y="0"/>
                  </a:moveTo>
                  <a:lnTo>
                    <a:pt x="76200" y="0"/>
                  </a:lnTo>
                  <a:lnTo>
                    <a:pt x="38100" y="12700"/>
                  </a:lnTo>
                  <a:lnTo>
                    <a:pt x="12700" y="25400"/>
                  </a:lnTo>
                  <a:lnTo>
                    <a:pt x="25400" y="381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63500" y="50800"/>
                  </a:lnTo>
                  <a:lnTo>
                    <a:pt x="88900" y="63500"/>
                  </a:lnTo>
                  <a:lnTo>
                    <a:pt x="101600" y="76200"/>
                  </a:lnTo>
                  <a:lnTo>
                    <a:pt x="114300" y="88900"/>
                  </a:lnTo>
                  <a:lnTo>
                    <a:pt x="127000" y="101600"/>
                  </a:lnTo>
                  <a:lnTo>
                    <a:pt x="127000" y="114300"/>
                  </a:lnTo>
                  <a:lnTo>
                    <a:pt x="127000" y="127000"/>
                  </a:lnTo>
                  <a:lnTo>
                    <a:pt x="114300" y="152400"/>
                  </a:lnTo>
                  <a:lnTo>
                    <a:pt x="127000" y="139700"/>
                  </a:lnTo>
                  <a:lnTo>
                    <a:pt x="114300" y="152400"/>
                  </a:lnTo>
                  <a:lnTo>
                    <a:pt x="76200" y="165100"/>
                  </a:lnTo>
                  <a:lnTo>
                    <a:pt x="63500" y="165100"/>
                  </a:lnTo>
                  <a:lnTo>
                    <a:pt x="508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63900" y="26035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63500" y="1270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2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54864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1. Clear fractions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2. Distribute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3. Combine like terms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4. Move all variables to one side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5. Solve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6.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Check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Solving Multi-Step Equations with one variable!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35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7408333" cy="3450696"/>
          </a:xfrm>
        </p:spPr>
        <p:txBody>
          <a:bodyPr/>
          <a:lstStyle/>
          <a:p>
            <a:r>
              <a:rPr lang="en-US" dirty="0" smtClean="0"/>
              <a:t>Write a set of ordered pairs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a table from this graph.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1981200"/>
            <a:ext cx="37109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Representations of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40" y="152400"/>
            <a:ext cx="886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WORDS TO KNOW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655" y="2438400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linear equation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352800" y="244202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equation in which variables represent real numbers and </a:t>
            </a:r>
            <a:r>
              <a:rPr lang="en-US" dirty="0" smtClean="0"/>
              <a:t>whose graph </a:t>
            </a:r>
            <a:r>
              <a:rPr lang="en-US" dirty="0"/>
              <a:t>(visual representation) is a </a:t>
            </a:r>
            <a:r>
              <a:rPr lang="en-US" dirty="0" smtClean="0"/>
              <a:t>straight line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255" y="3657600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nonlinear equation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400" y="35191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equation which does not represent a linear sum of independent</a:t>
            </a:r>
          </a:p>
          <a:p>
            <a:r>
              <a:rPr lang="en-US" dirty="0" smtClean="0"/>
              <a:t>components and whose graph is not a straight line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2209800" y="2563724"/>
            <a:ext cx="838200" cy="2110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743200" y="3812232"/>
            <a:ext cx="838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706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Linear vs. Nonlinear Functions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914" y="228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Linear vs. Nonlinear</a:t>
            </a:r>
          </a:p>
          <a:p>
            <a:r>
              <a:rPr lang="en-US" dirty="0"/>
              <a:t>Linear means “created by lines.” </a:t>
            </a:r>
            <a:r>
              <a:rPr lang="en-US" dirty="0" smtClean="0"/>
              <a:t> A </a:t>
            </a:r>
            <a:r>
              <a:rPr lang="en-US" dirty="0"/>
              <a:t>linear equation is an equation that can be graphed by a line</a:t>
            </a:r>
            <a:r>
              <a:rPr lang="en-US" dirty="0" smtClean="0"/>
              <a:t>.  A nonlinear </a:t>
            </a:r>
            <a:r>
              <a:rPr lang="en-US" dirty="0"/>
              <a:t>equation is an equation that cannot be represented by a line</a:t>
            </a:r>
            <a:r>
              <a:rPr lang="en-US" dirty="0" smtClean="0"/>
              <a:t>.  </a:t>
            </a:r>
            <a:r>
              <a:rPr lang="en-US" dirty="0"/>
              <a:t>Determine whether </a:t>
            </a:r>
            <a:r>
              <a:rPr lang="en-US" dirty="0" smtClean="0"/>
              <a:t>the following </a:t>
            </a:r>
            <a:r>
              <a:rPr lang="en-US" dirty="0"/>
              <a:t>graphs are linear or nonlinear. 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886" y="15240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886" y="4093811"/>
            <a:ext cx="5562600" cy="21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11586" y="33975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linear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396734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non-linear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300" y="3408793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non-linear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6074940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non-linear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8357" y="6139792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non-linear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61397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linear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96334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do you determine if a relationship is linear when given a table?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414" y="1210288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u="sng" dirty="0"/>
              <a:t>difference</a:t>
            </a:r>
            <a:r>
              <a:rPr lang="en-US" sz="2400" dirty="0"/>
              <a:t> </a:t>
            </a:r>
            <a:r>
              <a:rPr lang="en-US" sz="2400" dirty="0" smtClean="0"/>
              <a:t>between </a:t>
            </a:r>
            <a:r>
              <a:rPr lang="en-US" sz="2400" u="sng" dirty="0" smtClean="0"/>
              <a:t>consecutive</a:t>
            </a:r>
            <a:r>
              <a:rPr lang="en-US" sz="2400" dirty="0" smtClean="0"/>
              <a:t> </a:t>
            </a:r>
            <a:r>
              <a:rPr lang="en-US" sz="2400" dirty="0"/>
              <a:t>values of the dependent variable must be </a:t>
            </a:r>
            <a:r>
              <a:rPr lang="en-US" sz="2400" u="sng" dirty="0"/>
              <a:t>constant</a:t>
            </a:r>
            <a:r>
              <a:rPr lang="en-US" sz="24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5999"/>
            <a:ext cx="4114800" cy="12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4191000" cy="12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rved Up Arrow 1"/>
          <p:cNvSpPr/>
          <p:nvPr/>
        </p:nvSpPr>
        <p:spPr>
          <a:xfrm>
            <a:off x="1905000" y="3542970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2781300" y="3532084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3619500" y="3532084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1970314" y="5268120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846614" y="5257234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684814" y="5257234"/>
            <a:ext cx="838200" cy="343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31563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How do you determine if a relationship is linear when given a table?</a:t>
            </a:r>
          </a:p>
        </p:txBody>
      </p:sp>
    </p:spTree>
    <p:extLst>
      <p:ext uri="{BB962C8B-B14F-4D97-AF65-F5344CB8AC3E}">
        <p14:creationId xmlns:p14="http://schemas.microsoft.com/office/powerpoint/2010/main" val="31575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" y="762000"/>
            <a:ext cx="846974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Q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Question</a:t>
            </a:r>
            <a:endParaRPr lang="en-US"/>
          </a:p>
        </p:txBody>
      </p:sp>
      <p:sp>
        <p:nvSpPr>
          <p:cNvPr id="4" name="QID" hidden="1"/>
          <p:cNvSpPr/>
          <p:nvPr/>
        </p:nvSpPr>
        <p:spPr>
          <a:xfrm>
            <a:off x="127000" y="508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296D63D4-A7F0-164F-B1B7-9F52CAE2A4AC</a:t>
            </a:r>
            <a:endParaRPr lang="en-US"/>
          </a:p>
        </p:txBody>
      </p:sp>
      <p:sp>
        <p:nvSpPr>
          <p:cNvPr id="6" name="QuestType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Multiple Choice</a:t>
            </a:r>
            <a:endParaRPr lang="en-US"/>
          </a:p>
        </p:txBody>
      </p:sp>
      <p:sp>
        <p:nvSpPr>
          <p:cNvPr id="8" name="AShape"/>
          <p:cNvSpPr/>
          <p:nvPr/>
        </p:nvSpPr>
        <p:spPr>
          <a:xfrm>
            <a:off x="137886" y="38227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A.) </a:t>
            </a:r>
          </a:p>
        </p:txBody>
      </p:sp>
      <p:sp>
        <p:nvSpPr>
          <p:cNvPr id="9" name="BShape"/>
          <p:cNvSpPr/>
          <p:nvPr/>
        </p:nvSpPr>
        <p:spPr>
          <a:xfrm>
            <a:off x="137886" y="3251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B.) </a:t>
            </a: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C.) </a:t>
            </a:r>
          </a:p>
        </p:txBody>
      </p:sp>
      <p:sp>
        <p:nvSpPr>
          <p:cNvPr id="11" name="DShape" descr="!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D.) </a:t>
            </a:r>
          </a:p>
        </p:txBody>
      </p:sp>
      <p:sp>
        <p:nvSpPr>
          <p:cNvPr id="12" name="EShape" hidden="1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>
                <a:solidFill>
                  <a:schemeClr val="tx1"/>
                </a:solidFill>
              </a:rPr>
              <a:t>E.) </a:t>
            </a:r>
          </a:p>
        </p:txBody>
      </p:sp>
      <p:sp>
        <p:nvSpPr>
          <p:cNvPr id="13" name="StandShape" hidden="1"/>
          <p:cNvSpPr/>
          <p:nvPr/>
        </p:nvSpPr>
        <p:spPr>
          <a:xfrm>
            <a:off x="444500" y="254000"/>
            <a:ext cx="825500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med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core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</a:t>
            </a:r>
            <a:endParaRPr lang="en-US"/>
          </a:p>
        </p:txBody>
      </p:sp>
      <p:sp>
        <p:nvSpPr>
          <p:cNvPr id="16" name="Cap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How can you determine if an equation is linear or nonlinear?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200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 any two variables being multiplied together?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 there a power on any variable greater than 1?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449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there a variable in the denominator?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1905000"/>
            <a:ext cx="8001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Ask the 3 questions…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233295" cy="342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Q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Question</a:t>
            </a:r>
            <a:endParaRPr lang="en-US"/>
          </a:p>
        </p:txBody>
      </p:sp>
      <p:sp>
        <p:nvSpPr>
          <p:cNvPr id="5" name="QID" hidden="1"/>
          <p:cNvSpPr/>
          <p:nvPr/>
        </p:nvSpPr>
        <p:spPr>
          <a:xfrm>
            <a:off x="127000" y="508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94B50FD3-CE90-E04D-9240-4EEE105FC1E6</a:t>
            </a:r>
            <a:endParaRPr lang="en-US"/>
          </a:p>
        </p:txBody>
      </p:sp>
      <p:sp>
        <p:nvSpPr>
          <p:cNvPr id="7" name="QuestType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Multiple Choice</a:t>
            </a:r>
            <a:endParaRPr lang="en-US"/>
          </a:p>
        </p:txBody>
      </p:sp>
      <p:sp>
        <p:nvSpPr>
          <p:cNvPr id="8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 descr="!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A.) </a:t>
            </a:r>
          </a:p>
        </p:txBody>
      </p:sp>
      <p:sp>
        <p:nvSpPr>
          <p:cNvPr id="10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B.) </a:t>
            </a:r>
          </a:p>
        </p:txBody>
      </p:sp>
      <p:sp>
        <p:nvSpPr>
          <p:cNvPr id="11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C.) </a:t>
            </a:r>
          </a:p>
        </p:txBody>
      </p:sp>
      <p:sp>
        <p:nvSpPr>
          <p:cNvPr id="12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D.) </a:t>
            </a:r>
          </a:p>
        </p:txBody>
      </p:sp>
      <p:sp>
        <p:nvSpPr>
          <p:cNvPr id="13" name="EShape" hidden="1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>
                <a:solidFill>
                  <a:schemeClr val="tx1"/>
                </a:solidFill>
              </a:rPr>
              <a:t>E.) </a:t>
            </a:r>
          </a:p>
        </p:txBody>
      </p:sp>
      <p:sp>
        <p:nvSpPr>
          <p:cNvPr id="14" name="StandShape" hidden="1"/>
          <p:cNvSpPr/>
          <p:nvPr/>
        </p:nvSpPr>
        <p:spPr>
          <a:xfrm>
            <a:off x="444500" y="254000"/>
            <a:ext cx="825500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med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core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</a:t>
            </a:r>
            <a:endParaRPr lang="en-US"/>
          </a:p>
        </p:txBody>
      </p:sp>
      <p:sp>
        <p:nvSpPr>
          <p:cNvPr id="17" name="Cap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914400"/>
            <a:ext cx="880157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Q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Question</a:t>
            </a:r>
            <a:endParaRPr lang="en-US"/>
          </a:p>
        </p:txBody>
      </p:sp>
      <p:sp>
        <p:nvSpPr>
          <p:cNvPr id="3" name="QID" hidden="1"/>
          <p:cNvSpPr/>
          <p:nvPr/>
        </p:nvSpPr>
        <p:spPr>
          <a:xfrm>
            <a:off x="127000" y="508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576CD101-EB4F-3F4A-9E27-CB0E5B0366F6</a:t>
            </a:r>
            <a:endParaRPr lang="en-US"/>
          </a:p>
        </p:txBody>
      </p:sp>
      <p:sp>
        <p:nvSpPr>
          <p:cNvPr id="6" name="QuestType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Multiple Choice</a:t>
            </a:r>
            <a:endParaRPr lang="en-US"/>
          </a:p>
        </p:txBody>
      </p:sp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A.) </a:t>
            </a: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B.) </a:t>
            </a:r>
          </a:p>
        </p:txBody>
      </p:sp>
      <p:sp>
        <p:nvSpPr>
          <p:cNvPr id="10" name="CShape" descr="!"/>
          <p:cNvSpPr/>
          <p:nvPr/>
        </p:nvSpPr>
        <p:spPr>
          <a:xfrm>
            <a:off x="127000" y="4940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C.) </a:t>
            </a: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 dirty="0">
                <a:solidFill>
                  <a:schemeClr val="bg1"/>
                </a:solidFill>
              </a:rPr>
              <a:t>D.) </a:t>
            </a:r>
          </a:p>
        </p:txBody>
      </p:sp>
      <p:sp>
        <p:nvSpPr>
          <p:cNvPr id="12" name="EShape" hidden="1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200">
                <a:solidFill>
                  <a:schemeClr val="tx1"/>
                </a:solidFill>
              </a:rPr>
              <a:t>E.) </a:t>
            </a:r>
          </a:p>
        </p:txBody>
      </p:sp>
      <p:sp>
        <p:nvSpPr>
          <p:cNvPr id="13" name="StandShape" hidden="1"/>
          <p:cNvSpPr/>
          <p:nvPr/>
        </p:nvSpPr>
        <p:spPr>
          <a:xfrm>
            <a:off x="444500" y="254000"/>
            <a:ext cx="825500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med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core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</a:t>
            </a:r>
            <a:endParaRPr lang="en-US"/>
          </a:p>
        </p:txBody>
      </p:sp>
      <p:sp>
        <p:nvSpPr>
          <p:cNvPr id="16" name="CapShape" hidden="1"/>
          <p:cNvSpPr/>
          <p:nvPr/>
        </p:nvSpPr>
        <p:spPr>
          <a:xfrm>
            <a:off x="127000" y="254000"/>
            <a:ext cx="381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41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Which line is steeper?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19250"/>
            <a:ext cx="4114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14478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/>
              <a:t>Slope</a:t>
            </a:r>
            <a:r>
              <a:rPr lang="en-US" altLang="en-US" sz="2000"/>
              <a:t> is the </a:t>
            </a:r>
            <a:r>
              <a:rPr lang="en-US" altLang="en-US" sz="2000" b="1"/>
              <a:t>steepness</a:t>
            </a:r>
            <a:r>
              <a:rPr lang="en-US" altLang="en-US" sz="2000"/>
              <a:t> of a line.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86263" y="20574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</a:rPr>
              <a:t>Slope</a:t>
            </a:r>
            <a:r>
              <a:rPr lang="en-US" altLang="en-US" sz="2000" dirty="0">
                <a:solidFill>
                  <a:srgbClr val="000000"/>
                </a:solidFill>
              </a:rPr>
              <a:t> is also known as the </a:t>
            </a:r>
            <a:r>
              <a:rPr lang="en-US" altLang="en-US" sz="2000" b="1" dirty="0">
                <a:solidFill>
                  <a:srgbClr val="000000"/>
                </a:solidFill>
              </a:rPr>
              <a:t>rate of change.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57700" y="29718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</a:rPr>
              <a:t>Slope</a:t>
            </a:r>
            <a:r>
              <a:rPr lang="en-US" altLang="en-US" sz="2000" dirty="0">
                <a:solidFill>
                  <a:srgbClr val="000000"/>
                </a:solidFill>
              </a:rPr>
              <a:t> is represented by the variable “m”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552575"/>
            <a:ext cx="8153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43535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0000"/>
                </a:solidFill>
              </a:rPr>
              <a:t>When one value changes,</a:t>
            </a:r>
          </a:p>
          <a:p>
            <a:pPr algn="ctr" eaLnBrk="1" hangingPunct="1"/>
            <a:r>
              <a:rPr lang="en-US" altLang="en-US" sz="3600" dirty="0">
                <a:solidFill>
                  <a:srgbClr val="000000"/>
                </a:solidFill>
              </a:rPr>
              <a:t>another value changes proportionally.</a:t>
            </a:r>
          </a:p>
        </p:txBody>
      </p:sp>
    </p:spTree>
    <p:extLst>
      <p:ext uri="{BB962C8B-B14F-4D97-AF65-F5344CB8AC3E}">
        <p14:creationId xmlns:p14="http://schemas.microsoft.com/office/powerpoint/2010/main" val="253825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620000" cy="5105400"/>
          </a:xfrm>
        </p:spPr>
        <p:txBody>
          <a:bodyPr/>
          <a:lstStyle/>
          <a:p>
            <a:r>
              <a:rPr lang="en-US" dirty="0" smtClean="0"/>
              <a:t>Clear fractions from an multi-step equation by finding the least  common multiple (LCM)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order to clear fractions from your equation, you will distribute the LCM of the denominators into every term in your equation.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598714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95400" y="598714"/>
            <a:ext cx="0" cy="610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4514" y="22938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Multi-Step Equations ~ Clearing Fractions</a:t>
            </a:r>
          </a:p>
        </p:txBody>
      </p:sp>
    </p:spTree>
    <p:extLst>
      <p:ext uri="{BB962C8B-B14F-4D97-AF65-F5344CB8AC3E}">
        <p14:creationId xmlns:p14="http://schemas.microsoft.com/office/powerpoint/2010/main" val="12933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8F8F8"/>
                </a:solidFill>
                <a:latin typeface="Footlight MT Light" pitchFamily="18" charset="0"/>
                <a:ea typeface="+mj-ea"/>
                <a:cs typeface="+mj-cs"/>
              </a:rPr>
              <a:t>Review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8F8F8"/>
                </a:solidFill>
                <a:latin typeface="Footlight MT Light" pitchFamily="18" charset="0"/>
                <a:ea typeface="+mj-ea"/>
                <a:cs typeface="+mj-cs"/>
              </a:rPr>
              <a:t>There are 4 types of slope.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995738"/>
            <a:ext cx="2209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Footlight MT Light" pitchFamily="18" charset="0"/>
                <a:ea typeface="+mj-ea"/>
                <a:cs typeface="+mj-cs"/>
              </a:rPr>
              <a:t>positive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09800" y="3995738"/>
            <a:ext cx="2209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Footlight MT Light" pitchFamily="18" charset="0"/>
                <a:ea typeface="+mj-ea"/>
                <a:cs typeface="+mj-cs"/>
              </a:rPr>
              <a:t>negative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3995738"/>
            <a:ext cx="2209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Footlight MT Light" pitchFamily="18" charset="0"/>
                <a:ea typeface="+mj-ea"/>
                <a:cs typeface="+mj-cs"/>
              </a:rPr>
              <a:t>zero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34200" y="3995738"/>
            <a:ext cx="2209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Footlight MT Light" pitchFamily="18" charset="0"/>
                <a:ea typeface="+mj-ea"/>
                <a:cs typeface="+mj-cs"/>
              </a:rPr>
              <a:t>undefined</a:t>
            </a:r>
          </a:p>
        </p:txBody>
      </p:sp>
    </p:spTree>
    <p:extLst>
      <p:ext uri="{BB962C8B-B14F-4D97-AF65-F5344CB8AC3E}">
        <p14:creationId xmlns:p14="http://schemas.microsoft.com/office/powerpoint/2010/main" val="1509202788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radley Hand ITC" pitchFamily="66" charset="0"/>
              </a:rPr>
              <a:t>Reviewing  Mr. Slope</a:t>
            </a:r>
          </a:p>
        </p:txBody>
      </p:sp>
      <p:sp>
        <p:nvSpPr>
          <p:cNvPr id="12" name="Rectangle 11"/>
          <p:cNvSpPr/>
          <p:nvPr/>
        </p:nvSpPr>
        <p:spPr>
          <a:xfrm rot="120000">
            <a:off x="6859588" y="4878388"/>
            <a:ext cx="685800" cy="10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72" name="Picture 2" descr="mister-slop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114" r="49600" b="6750"/>
          <a:stretch>
            <a:fillRect/>
          </a:stretch>
        </p:blipFill>
        <p:spPr bwMode="auto">
          <a:xfrm>
            <a:off x="2590800" y="1263650"/>
            <a:ext cx="4106863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Counting Slope using Rise over Run</a:t>
            </a:r>
            <a:endParaRPr lang="en-US" dirty="0"/>
          </a:p>
        </p:txBody>
      </p:sp>
      <p:pic>
        <p:nvPicPr>
          <p:cNvPr id="3584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1388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6868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</a:rPr>
              <a:t>To find the slope of a line from a graph: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Plot or identify two lattice points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Count the RISE from the point on the left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Count the RUN to the point on the right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Write your slope as a fraction   	</a:t>
            </a:r>
            <a:r>
              <a:rPr lang="en-US" sz="2800" u="sng" dirty="0">
                <a:solidFill>
                  <a:srgbClr val="000000"/>
                </a:solidFill>
              </a:rPr>
              <a:t>rise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						run</a:t>
            </a:r>
          </a:p>
          <a:p>
            <a:pPr marL="342900" indent="-342900">
              <a:buFontTx/>
              <a:buAutoNum type="arabicParenR"/>
              <a:defRPr/>
            </a:pPr>
            <a:endParaRPr lang="en-US" dirty="0"/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 rot="-1492151">
            <a:off x="1625600" y="3276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23707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1676400"/>
            <a:ext cx="8458199" cy="4754563"/>
          </a:xfrm>
          <a:blipFill rotWithShape="1">
            <a:blip r:embed="rId2"/>
            <a:stretch>
              <a:fillRect l="-1586" t="-166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538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/>
              <a:t>Graphing from Point and Slope</a:t>
            </a:r>
            <a:r>
              <a:rPr lang="en-US" altLang="en-US" sz="1800" dirty="0" smtClean="0"/>
              <a:t>	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1981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67200" y="2819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  <a:r>
              <a:rPr lang="en-US" altLang="en-US" baseline="-25000"/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2819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  <a:r>
              <a:rPr lang="en-US" altLang="en-US" baseline="-25000"/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2819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  <a:r>
              <a:rPr lang="en-US" altLang="en-US" baseline="-25000"/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2819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  <a:r>
              <a:rPr lang="en-US" altLang="en-US" baseline="-2500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819400"/>
            <a:ext cx="25908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Steps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Label Ordered Pairs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Substitute values into the slope formula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Solve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Simplify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91200" y="3003550"/>
            <a:ext cx="609600" cy="501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0534" y="3684894"/>
            <a:ext cx="2035466" cy="1070358"/>
          </a:xfrm>
          <a:prstGeom prst="rect">
            <a:avLst/>
          </a:prstGeom>
          <a:blipFill rotWithShape="1">
            <a:blip r:embed="rId4"/>
            <a:stretch>
              <a:fillRect l="-8982" b="-170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9" y="4800600"/>
            <a:ext cx="13622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46" y="5688356"/>
            <a:ext cx="1066800" cy="10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Very Important Information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/>
              <a:t>Sometimes, your slope will look like this…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71600" y="1981200"/>
            <a:ext cx="2438400" cy="113306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3922" y="4495800"/>
            <a:ext cx="1552028" cy="112947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7894" name="Content Placeholder 2"/>
          <p:cNvSpPr txBox="1">
            <a:spLocks/>
          </p:cNvSpPr>
          <p:nvPr/>
        </p:nvSpPr>
        <p:spPr bwMode="auto">
          <a:xfrm>
            <a:off x="1976438" y="3505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547688" indent="-182563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18745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1462088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D97B4"/>
              </a:buCl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4314" y="230738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is zero slope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724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is an undefined slope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Slope Word Problems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2005, Joe planted a tree that was 3 feet tall.  In 2010, the tree was 13 feet tall.  Assuming the growth of the tree is linear, what was the rate of growth of the tree?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Remember, x is always years, so replace x</a:t>
            </a:r>
            <a:r>
              <a:rPr lang="en-US" altLang="en-US" sz="1800" smtClean="0"/>
              <a:t>2</a:t>
            </a:r>
            <a:r>
              <a:rPr lang="en-US" altLang="en-US" smtClean="0"/>
              <a:t> with the second year and x</a:t>
            </a:r>
            <a:r>
              <a:rPr lang="en-US" altLang="en-US" sz="1800" smtClean="0"/>
              <a:t>1</a:t>
            </a:r>
            <a:r>
              <a:rPr lang="en-US" altLang="en-US" smtClean="0"/>
              <a:t> with the first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3200400"/>
            <a:ext cx="286206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y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3657600"/>
            <a:ext cx="15023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 =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4191000"/>
            <a:ext cx="1905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53000" y="4038600"/>
            <a:ext cx="20056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x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4114800"/>
            <a:ext cx="41467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2010 – 2005</a:t>
            </a:r>
          </a:p>
        </p:txBody>
      </p:sp>
    </p:spTree>
    <p:extLst>
      <p:ext uri="{BB962C8B-B14F-4D97-AF65-F5344CB8AC3E}">
        <p14:creationId xmlns:p14="http://schemas.microsoft.com/office/powerpoint/2010/main" val="23953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Slope Word Problems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2005, Joe planted a tree that was 3 feet tall.  In 2010, the tree was 13 feet tall.  Assuming the growth of the tree is linear, what was the rate of growth of the tree?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Replace y</a:t>
            </a:r>
            <a:r>
              <a:rPr lang="en-US" altLang="en-US" sz="1800" smtClean="0"/>
              <a:t>2</a:t>
            </a:r>
            <a:r>
              <a:rPr lang="en-US" altLang="en-US" smtClean="0"/>
              <a:t> with the height from the second year and y</a:t>
            </a:r>
            <a:r>
              <a:rPr lang="en-US" altLang="en-US" sz="1800" smtClean="0"/>
              <a:t>1</a:t>
            </a:r>
            <a:r>
              <a:rPr lang="en-US" altLang="en-US" smtClean="0"/>
              <a:t> with the first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3200400"/>
            <a:ext cx="286206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y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3657600"/>
            <a:ext cx="15023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 =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4191000"/>
            <a:ext cx="1905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00600" y="4114800"/>
            <a:ext cx="41467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2010 – 2005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4191000"/>
            <a:ext cx="3581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86400" y="3200400"/>
            <a:ext cx="23265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 – 3 </a:t>
            </a:r>
          </a:p>
        </p:txBody>
      </p:sp>
    </p:spTree>
    <p:extLst>
      <p:ext uri="{BB962C8B-B14F-4D97-AF65-F5344CB8AC3E}">
        <p14:creationId xmlns:p14="http://schemas.microsoft.com/office/powerpoint/2010/main" val="15796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Slope Word Problems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2005, Joe planted a tree that was 3 feet tall.  In 2010, the tree was 13 feet tall.  Assuming the growth of the tree is linear, what was the rate of growth of the tree?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slope is 2, so the tree grows 2 feet per year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657600" y="3581400"/>
            <a:ext cx="19094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 = 2</a:t>
            </a:r>
          </a:p>
        </p:txBody>
      </p:sp>
    </p:spTree>
    <p:extLst>
      <p:ext uri="{BB962C8B-B14F-4D97-AF65-F5344CB8AC3E}">
        <p14:creationId xmlns:p14="http://schemas.microsoft.com/office/powerpoint/2010/main" val="2989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8600" y="1828800"/>
            <a:ext cx="8686799" cy="4297363"/>
          </a:xfrm>
          <a:blipFill rotWithShape="1">
            <a:blip r:embed="rId2"/>
            <a:stretch>
              <a:fillRect l="-161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538"/>
          </a:xfrm>
        </p:spPr>
        <p:txBody>
          <a:bodyPr/>
          <a:lstStyle/>
          <a:p>
            <a:pPr algn="l" eaLnBrk="1" hangingPunct="1"/>
            <a:r>
              <a:rPr lang="en-US" altLang="en-US" sz="4000" smtClean="0"/>
              <a:t>Graphing from Point and Slope</a:t>
            </a:r>
            <a:r>
              <a:rPr lang="en-US" altLang="en-US" sz="1800" smtClean="0"/>
              <a:t>					 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1910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and similar triangles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8967"/>
            <a:ext cx="4953000" cy="434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1066800" cy="6473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/>
              <a:t>Questions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409701" y="0"/>
            <a:ext cx="5676899" cy="6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1400" dirty="0">
                <a:latin typeface="+mn-lt"/>
              </a:rPr>
              <a:t>Topic: </a:t>
            </a:r>
            <a:r>
              <a:rPr lang="en-US" sz="1600" dirty="0">
                <a:latin typeface="+mn-lt"/>
              </a:rPr>
              <a:t>Multi-step </a:t>
            </a:r>
            <a:r>
              <a:rPr lang="en-US" sz="1600" dirty="0" smtClean="0">
                <a:latin typeface="+mn-lt"/>
              </a:rPr>
              <a:t>equations with distribution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16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4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400" dirty="0"/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400" dirty="0"/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4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4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86600" y="0"/>
            <a:ext cx="2286000" cy="635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</a:t>
            </a:r>
            <a:r>
              <a:rPr lang="en-US" sz="1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Page #</a:t>
            </a:r>
            <a:endParaRPr lang="en-US" sz="1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Date</a:t>
            </a:r>
            <a:endParaRPr lang="en-US" sz="1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19201" y="152400"/>
            <a:ext cx="1" cy="6324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66700" y="647701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1" y="1130587"/>
                <a:ext cx="75057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3(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>
                          <a:latin typeface="Cambria Math"/>
                        </a:rPr>
                        <m:t>+6)=5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3200" dirty="0">
                  <a:latin typeface="AngsanaUPC" pitchFamily="18" charset="-34"/>
                  <a:cs typeface="AngsanaUPC" pitchFamily="18" charset="-34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0587"/>
                <a:ext cx="75057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06400" y="1092200"/>
            <a:ext cx="5943601" cy="4000501"/>
            <a:chOff x="406400" y="1092200"/>
            <a:chExt cx="5943601" cy="4000501"/>
          </a:xfrm>
        </p:grpSpPr>
        <p:sp>
          <p:nvSpPr>
            <p:cNvPr id="89" name="Freeform 88"/>
            <p:cNvSpPr/>
            <p:nvPr/>
          </p:nvSpPr>
          <p:spPr>
            <a:xfrm>
              <a:off x="3365500" y="1231900"/>
              <a:ext cx="546101" cy="127001"/>
            </a:xfrm>
            <a:custGeom>
              <a:avLst/>
              <a:gdLst/>
              <a:ahLst/>
              <a:cxnLst/>
              <a:rect l="0" t="0" r="0" b="0"/>
              <a:pathLst>
                <a:path w="546101" h="127001">
                  <a:moveTo>
                    <a:pt x="0" y="127000"/>
                  </a:moveTo>
                  <a:lnTo>
                    <a:pt x="0" y="127000"/>
                  </a:lnTo>
                  <a:lnTo>
                    <a:pt x="38100" y="101600"/>
                  </a:lnTo>
                  <a:lnTo>
                    <a:pt x="50800" y="88900"/>
                  </a:lnTo>
                  <a:lnTo>
                    <a:pt x="76200" y="76200"/>
                  </a:lnTo>
                  <a:lnTo>
                    <a:pt x="101600" y="63500"/>
                  </a:lnTo>
                  <a:lnTo>
                    <a:pt x="127000" y="50800"/>
                  </a:lnTo>
                  <a:lnTo>
                    <a:pt x="165100" y="38100"/>
                  </a:lnTo>
                  <a:lnTo>
                    <a:pt x="190500" y="25400"/>
                  </a:lnTo>
                  <a:lnTo>
                    <a:pt x="228600" y="12700"/>
                  </a:lnTo>
                  <a:lnTo>
                    <a:pt x="266700" y="0"/>
                  </a:lnTo>
                  <a:lnTo>
                    <a:pt x="304800" y="0"/>
                  </a:lnTo>
                  <a:lnTo>
                    <a:pt x="355600" y="0"/>
                  </a:lnTo>
                  <a:lnTo>
                    <a:pt x="393700" y="0"/>
                  </a:lnTo>
                  <a:lnTo>
                    <a:pt x="431800" y="0"/>
                  </a:lnTo>
                  <a:lnTo>
                    <a:pt x="457200" y="12700"/>
                  </a:lnTo>
                  <a:lnTo>
                    <a:pt x="495300" y="25400"/>
                  </a:lnTo>
                  <a:lnTo>
                    <a:pt x="508000" y="38100"/>
                  </a:lnTo>
                  <a:lnTo>
                    <a:pt x="533400" y="50800"/>
                  </a:lnTo>
                  <a:lnTo>
                    <a:pt x="533400" y="76200"/>
                  </a:lnTo>
                  <a:lnTo>
                    <a:pt x="546100" y="88900"/>
                  </a:lnTo>
                  <a:lnTo>
                    <a:pt x="546100" y="114300"/>
                  </a:lnTo>
                  <a:lnTo>
                    <a:pt x="546100" y="101600"/>
                  </a:lnTo>
                  <a:lnTo>
                    <a:pt x="546100" y="114300"/>
                  </a:lnTo>
                  <a:lnTo>
                    <a:pt x="546100" y="127000"/>
                  </a:lnTo>
                  <a:lnTo>
                    <a:pt x="5461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429000" y="1282700"/>
              <a:ext cx="1168401" cy="38101"/>
            </a:xfrm>
            <a:custGeom>
              <a:avLst/>
              <a:gdLst/>
              <a:ahLst/>
              <a:cxnLst/>
              <a:rect l="0" t="0" r="0" b="0"/>
              <a:pathLst>
                <a:path w="1168401" h="38101">
                  <a:moveTo>
                    <a:pt x="0" y="0"/>
                  </a:moveTo>
                  <a:lnTo>
                    <a:pt x="11684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568700" y="1092200"/>
              <a:ext cx="1143001" cy="228601"/>
            </a:xfrm>
            <a:custGeom>
              <a:avLst/>
              <a:gdLst/>
              <a:ahLst/>
              <a:cxnLst/>
              <a:rect l="0" t="0" r="0" b="0"/>
              <a:pathLst>
                <a:path w="1143001" h="228601">
                  <a:moveTo>
                    <a:pt x="0" y="177800"/>
                  </a:moveTo>
                  <a:lnTo>
                    <a:pt x="0" y="152400"/>
                  </a:lnTo>
                  <a:lnTo>
                    <a:pt x="12700" y="139700"/>
                  </a:lnTo>
                  <a:lnTo>
                    <a:pt x="38100" y="127000"/>
                  </a:lnTo>
                  <a:lnTo>
                    <a:pt x="63500" y="114300"/>
                  </a:lnTo>
                  <a:lnTo>
                    <a:pt x="101600" y="101600"/>
                  </a:lnTo>
                  <a:lnTo>
                    <a:pt x="139700" y="76200"/>
                  </a:lnTo>
                  <a:lnTo>
                    <a:pt x="177800" y="63500"/>
                  </a:lnTo>
                  <a:lnTo>
                    <a:pt x="228600" y="63500"/>
                  </a:lnTo>
                  <a:lnTo>
                    <a:pt x="279400" y="38100"/>
                  </a:lnTo>
                  <a:lnTo>
                    <a:pt x="330200" y="38100"/>
                  </a:lnTo>
                  <a:lnTo>
                    <a:pt x="381000" y="25400"/>
                  </a:lnTo>
                  <a:lnTo>
                    <a:pt x="444500" y="12700"/>
                  </a:lnTo>
                  <a:lnTo>
                    <a:pt x="508000" y="12700"/>
                  </a:lnTo>
                  <a:lnTo>
                    <a:pt x="571500" y="0"/>
                  </a:lnTo>
                  <a:lnTo>
                    <a:pt x="635000" y="0"/>
                  </a:lnTo>
                  <a:lnTo>
                    <a:pt x="685800" y="12700"/>
                  </a:lnTo>
                  <a:lnTo>
                    <a:pt x="749300" y="12700"/>
                  </a:lnTo>
                  <a:lnTo>
                    <a:pt x="800100" y="25400"/>
                  </a:lnTo>
                  <a:lnTo>
                    <a:pt x="850900" y="25400"/>
                  </a:lnTo>
                  <a:lnTo>
                    <a:pt x="901700" y="38100"/>
                  </a:lnTo>
                  <a:lnTo>
                    <a:pt x="939800" y="63500"/>
                  </a:lnTo>
                  <a:lnTo>
                    <a:pt x="990600" y="76200"/>
                  </a:lnTo>
                  <a:lnTo>
                    <a:pt x="1028700" y="88900"/>
                  </a:lnTo>
                  <a:lnTo>
                    <a:pt x="1054100" y="114300"/>
                  </a:lnTo>
                  <a:lnTo>
                    <a:pt x="1079500" y="127000"/>
                  </a:lnTo>
                  <a:lnTo>
                    <a:pt x="1104900" y="139700"/>
                  </a:lnTo>
                  <a:lnTo>
                    <a:pt x="1104900" y="152400"/>
                  </a:lnTo>
                  <a:lnTo>
                    <a:pt x="1130300" y="177800"/>
                  </a:lnTo>
                  <a:lnTo>
                    <a:pt x="1130300" y="190500"/>
                  </a:lnTo>
                  <a:lnTo>
                    <a:pt x="1143000" y="203200"/>
                  </a:lnTo>
                  <a:lnTo>
                    <a:pt x="1130300" y="190500"/>
                  </a:lnTo>
                  <a:lnTo>
                    <a:pt x="1143000" y="203200"/>
                  </a:lnTo>
                  <a:lnTo>
                    <a:pt x="11430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149600" y="2120900"/>
              <a:ext cx="228601" cy="330201"/>
            </a:xfrm>
            <a:custGeom>
              <a:avLst/>
              <a:gdLst/>
              <a:ahLst/>
              <a:cxnLst/>
              <a:rect l="0" t="0" r="0" b="0"/>
              <a:pathLst>
                <a:path w="228601" h="330201">
                  <a:moveTo>
                    <a:pt x="63500" y="50800"/>
                  </a:moveTo>
                  <a:lnTo>
                    <a:pt x="63500" y="38100"/>
                  </a:lnTo>
                  <a:lnTo>
                    <a:pt x="76200" y="38100"/>
                  </a:lnTo>
                  <a:lnTo>
                    <a:pt x="152400" y="12700"/>
                  </a:lnTo>
                  <a:lnTo>
                    <a:pt x="177800" y="0"/>
                  </a:lnTo>
                  <a:lnTo>
                    <a:pt x="203200" y="12700"/>
                  </a:lnTo>
                  <a:lnTo>
                    <a:pt x="215900" y="25400"/>
                  </a:lnTo>
                  <a:lnTo>
                    <a:pt x="228600" y="38100"/>
                  </a:lnTo>
                  <a:lnTo>
                    <a:pt x="228600" y="63500"/>
                  </a:lnTo>
                  <a:lnTo>
                    <a:pt x="215900" y="76200"/>
                  </a:lnTo>
                  <a:lnTo>
                    <a:pt x="203200" y="101600"/>
                  </a:lnTo>
                  <a:lnTo>
                    <a:pt x="177800" y="114300"/>
                  </a:lnTo>
                  <a:lnTo>
                    <a:pt x="152400" y="139700"/>
                  </a:lnTo>
                  <a:lnTo>
                    <a:pt x="139700" y="152400"/>
                  </a:lnTo>
                  <a:lnTo>
                    <a:pt x="114300" y="165100"/>
                  </a:lnTo>
                  <a:lnTo>
                    <a:pt x="101600" y="177800"/>
                  </a:lnTo>
                  <a:lnTo>
                    <a:pt x="114300" y="177800"/>
                  </a:lnTo>
                  <a:lnTo>
                    <a:pt x="114300" y="165100"/>
                  </a:lnTo>
                  <a:lnTo>
                    <a:pt x="177800" y="177800"/>
                  </a:lnTo>
                  <a:lnTo>
                    <a:pt x="190500" y="190500"/>
                  </a:lnTo>
                  <a:lnTo>
                    <a:pt x="203200" y="215900"/>
                  </a:lnTo>
                  <a:lnTo>
                    <a:pt x="190500" y="228600"/>
                  </a:lnTo>
                  <a:lnTo>
                    <a:pt x="190500" y="254000"/>
                  </a:lnTo>
                  <a:lnTo>
                    <a:pt x="177800" y="279400"/>
                  </a:lnTo>
                  <a:lnTo>
                    <a:pt x="139700" y="292100"/>
                  </a:lnTo>
                  <a:lnTo>
                    <a:pt x="114300" y="304800"/>
                  </a:lnTo>
                  <a:lnTo>
                    <a:pt x="88900" y="330200"/>
                  </a:lnTo>
                  <a:lnTo>
                    <a:pt x="63500" y="330200"/>
                  </a:lnTo>
                  <a:lnTo>
                    <a:pt x="25400" y="330200"/>
                  </a:lnTo>
                  <a:lnTo>
                    <a:pt x="12700" y="317500"/>
                  </a:lnTo>
                  <a:lnTo>
                    <a:pt x="0" y="304800"/>
                  </a:lnTo>
                  <a:lnTo>
                    <a:pt x="0" y="292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454400" y="2247900"/>
              <a:ext cx="241301" cy="139701"/>
            </a:xfrm>
            <a:custGeom>
              <a:avLst/>
              <a:gdLst/>
              <a:ahLst/>
              <a:cxnLst/>
              <a:rect l="0" t="0" r="0" b="0"/>
              <a:pathLst>
                <a:path w="241301" h="139701">
                  <a:moveTo>
                    <a:pt x="0" y="0"/>
                  </a:moveTo>
                  <a:lnTo>
                    <a:pt x="25400" y="12700"/>
                  </a:lnTo>
                  <a:lnTo>
                    <a:pt x="63500" y="38100"/>
                  </a:lnTo>
                  <a:lnTo>
                    <a:pt x="76200" y="63500"/>
                  </a:lnTo>
                  <a:lnTo>
                    <a:pt x="114300" y="88900"/>
                  </a:lnTo>
                  <a:lnTo>
                    <a:pt x="139700" y="101600"/>
                  </a:lnTo>
                  <a:lnTo>
                    <a:pt x="165100" y="127000"/>
                  </a:lnTo>
                  <a:lnTo>
                    <a:pt x="190500" y="139700"/>
                  </a:lnTo>
                  <a:lnTo>
                    <a:pt x="215900" y="139700"/>
                  </a:lnTo>
                  <a:lnTo>
                    <a:pt x="228600" y="139700"/>
                  </a:lnTo>
                  <a:lnTo>
                    <a:pt x="241300" y="139700"/>
                  </a:lnTo>
                  <a:lnTo>
                    <a:pt x="2413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454400" y="22352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190500" y="0"/>
                  </a:moveTo>
                  <a:lnTo>
                    <a:pt x="152400" y="25400"/>
                  </a:lnTo>
                  <a:lnTo>
                    <a:pt x="139700" y="38100"/>
                  </a:lnTo>
                  <a:lnTo>
                    <a:pt x="114300" y="76200"/>
                  </a:lnTo>
                  <a:lnTo>
                    <a:pt x="88900" y="101600"/>
                  </a:lnTo>
                  <a:lnTo>
                    <a:pt x="63500" y="114300"/>
                  </a:lnTo>
                  <a:lnTo>
                    <a:pt x="38100" y="139700"/>
                  </a:lnTo>
                  <a:lnTo>
                    <a:pt x="25400" y="165100"/>
                  </a:lnTo>
                  <a:lnTo>
                    <a:pt x="0" y="1778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949700" y="219710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50800" y="0"/>
                  </a:moveTo>
                  <a:lnTo>
                    <a:pt x="50800" y="0"/>
                  </a:lnTo>
                  <a:lnTo>
                    <a:pt x="50800" y="76200"/>
                  </a:lnTo>
                  <a:lnTo>
                    <a:pt x="38100" y="114300"/>
                  </a:lnTo>
                  <a:lnTo>
                    <a:pt x="38100" y="152400"/>
                  </a:lnTo>
                  <a:lnTo>
                    <a:pt x="38100" y="177800"/>
                  </a:lnTo>
                  <a:lnTo>
                    <a:pt x="25400" y="190500"/>
                  </a:lnTo>
                  <a:lnTo>
                    <a:pt x="2540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73500" y="231140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38100" y="25400"/>
                  </a:lnTo>
                  <a:lnTo>
                    <a:pt x="88900" y="25400"/>
                  </a:lnTo>
                  <a:lnTo>
                    <a:pt x="139700" y="25400"/>
                  </a:lnTo>
                  <a:lnTo>
                    <a:pt x="190500" y="25400"/>
                  </a:lnTo>
                  <a:lnTo>
                    <a:pt x="228600" y="12700"/>
                  </a:lnTo>
                  <a:lnTo>
                    <a:pt x="254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16400" y="22225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25400" y="38100"/>
                  </a:lnTo>
                  <a:lnTo>
                    <a:pt x="25400" y="63500"/>
                  </a:lnTo>
                  <a:lnTo>
                    <a:pt x="25400" y="889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394200" y="2184400"/>
              <a:ext cx="215901" cy="228601"/>
            </a:xfrm>
            <a:custGeom>
              <a:avLst/>
              <a:gdLst/>
              <a:ahLst/>
              <a:cxnLst/>
              <a:rect l="0" t="0" r="0" b="0"/>
              <a:pathLst>
                <a:path w="215901" h="228601">
                  <a:moveTo>
                    <a:pt x="101600" y="12700"/>
                  </a:moveTo>
                  <a:lnTo>
                    <a:pt x="101600" y="0"/>
                  </a:lnTo>
                  <a:lnTo>
                    <a:pt x="50800" y="12700"/>
                  </a:lnTo>
                  <a:lnTo>
                    <a:pt x="254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12700" y="88900"/>
                  </a:lnTo>
                  <a:lnTo>
                    <a:pt x="38100" y="127000"/>
                  </a:lnTo>
                  <a:lnTo>
                    <a:pt x="50800" y="152400"/>
                  </a:lnTo>
                  <a:lnTo>
                    <a:pt x="50800" y="177800"/>
                  </a:lnTo>
                  <a:lnTo>
                    <a:pt x="50800" y="203200"/>
                  </a:lnTo>
                  <a:lnTo>
                    <a:pt x="50800" y="215900"/>
                  </a:lnTo>
                  <a:lnTo>
                    <a:pt x="50800" y="228600"/>
                  </a:lnTo>
                  <a:lnTo>
                    <a:pt x="38100" y="228600"/>
                  </a:lnTo>
                  <a:lnTo>
                    <a:pt x="12700" y="228600"/>
                  </a:lnTo>
                  <a:lnTo>
                    <a:pt x="0" y="203200"/>
                  </a:lnTo>
                  <a:lnTo>
                    <a:pt x="0" y="190500"/>
                  </a:lnTo>
                  <a:lnTo>
                    <a:pt x="12700" y="177800"/>
                  </a:lnTo>
                  <a:lnTo>
                    <a:pt x="38100" y="152400"/>
                  </a:lnTo>
                  <a:lnTo>
                    <a:pt x="63500" y="127000"/>
                  </a:lnTo>
                  <a:lnTo>
                    <a:pt x="101600" y="114300"/>
                  </a:lnTo>
                  <a:lnTo>
                    <a:pt x="139700" y="88900"/>
                  </a:lnTo>
                  <a:lnTo>
                    <a:pt x="177800" y="76200"/>
                  </a:lnTo>
                  <a:lnTo>
                    <a:pt x="203200" y="50800"/>
                  </a:lnTo>
                  <a:lnTo>
                    <a:pt x="2159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737100" y="2260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38100" y="0"/>
                  </a:lnTo>
                  <a:lnTo>
                    <a:pt x="50800" y="12700"/>
                  </a:lnTo>
                  <a:lnTo>
                    <a:pt x="88900" y="12700"/>
                  </a:lnTo>
                  <a:lnTo>
                    <a:pt x="1016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49800" y="23495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25400" y="12700"/>
                  </a:lnTo>
                  <a:lnTo>
                    <a:pt x="76200" y="12700"/>
                  </a:lnTo>
                  <a:lnTo>
                    <a:pt x="114300" y="1270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130800" y="22225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63500" y="0"/>
                  </a:moveTo>
                  <a:lnTo>
                    <a:pt x="38100" y="1270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12700" y="38100"/>
                  </a:lnTo>
                  <a:lnTo>
                    <a:pt x="25400" y="38100"/>
                  </a:lnTo>
                  <a:lnTo>
                    <a:pt x="38100" y="38100"/>
                  </a:lnTo>
                  <a:lnTo>
                    <a:pt x="101600" y="88900"/>
                  </a:lnTo>
                  <a:lnTo>
                    <a:pt x="127000" y="114300"/>
                  </a:lnTo>
                  <a:lnTo>
                    <a:pt x="139700" y="127000"/>
                  </a:lnTo>
                  <a:lnTo>
                    <a:pt x="139700" y="152400"/>
                  </a:lnTo>
                  <a:lnTo>
                    <a:pt x="139700" y="165100"/>
                  </a:lnTo>
                  <a:lnTo>
                    <a:pt x="127000" y="190500"/>
                  </a:lnTo>
                  <a:lnTo>
                    <a:pt x="114300" y="203200"/>
                  </a:lnTo>
                  <a:lnTo>
                    <a:pt x="101600" y="203200"/>
                  </a:lnTo>
                  <a:lnTo>
                    <a:pt x="76200" y="203200"/>
                  </a:lnTo>
                  <a:lnTo>
                    <a:pt x="50800" y="203200"/>
                  </a:lnTo>
                  <a:lnTo>
                    <a:pt x="25400" y="190500"/>
                  </a:lnTo>
                  <a:lnTo>
                    <a:pt x="12700" y="1651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194300" y="21590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38100" y="25400"/>
                  </a:lnTo>
                  <a:lnTo>
                    <a:pt x="63500" y="2540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435600" y="226060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0" y="0"/>
                  </a:moveTo>
                  <a:lnTo>
                    <a:pt x="38100" y="38100"/>
                  </a:lnTo>
                  <a:lnTo>
                    <a:pt x="63500" y="63500"/>
                  </a:lnTo>
                  <a:lnTo>
                    <a:pt x="101600" y="88900"/>
                  </a:lnTo>
                  <a:lnTo>
                    <a:pt x="114300" y="88900"/>
                  </a:lnTo>
                  <a:lnTo>
                    <a:pt x="139700" y="101600"/>
                  </a:lnTo>
                  <a:lnTo>
                    <a:pt x="127000" y="101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422900" y="22606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152400" y="0"/>
                  </a:moveTo>
                  <a:lnTo>
                    <a:pt x="152400" y="0"/>
                  </a:lnTo>
                  <a:lnTo>
                    <a:pt x="139700" y="12700"/>
                  </a:lnTo>
                  <a:lnTo>
                    <a:pt x="76200" y="101600"/>
                  </a:lnTo>
                  <a:lnTo>
                    <a:pt x="38100" y="1397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702300" y="23368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0" y="12700"/>
                  </a:lnTo>
                  <a:lnTo>
                    <a:pt x="1397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083300" y="2247900"/>
              <a:ext cx="266701" cy="241301"/>
            </a:xfrm>
            <a:custGeom>
              <a:avLst/>
              <a:gdLst/>
              <a:ahLst/>
              <a:cxnLst/>
              <a:rect l="0" t="0" r="0" b="0"/>
              <a:pathLst>
                <a:path w="266701" h="241301">
                  <a:moveTo>
                    <a:pt x="0" y="25400"/>
                  </a:moveTo>
                  <a:lnTo>
                    <a:pt x="25400" y="254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77800" y="25400"/>
                  </a:lnTo>
                  <a:lnTo>
                    <a:pt x="177800" y="50800"/>
                  </a:lnTo>
                  <a:lnTo>
                    <a:pt x="177800" y="76200"/>
                  </a:lnTo>
                  <a:lnTo>
                    <a:pt x="165100" y="101600"/>
                  </a:lnTo>
                  <a:lnTo>
                    <a:pt x="152400" y="127000"/>
                  </a:lnTo>
                  <a:lnTo>
                    <a:pt x="127000" y="139700"/>
                  </a:lnTo>
                  <a:lnTo>
                    <a:pt x="101600" y="152400"/>
                  </a:lnTo>
                  <a:lnTo>
                    <a:pt x="76200" y="165100"/>
                  </a:lnTo>
                  <a:lnTo>
                    <a:pt x="38100" y="165100"/>
                  </a:lnTo>
                  <a:lnTo>
                    <a:pt x="25400" y="165100"/>
                  </a:lnTo>
                  <a:lnTo>
                    <a:pt x="0" y="165100"/>
                  </a:lnTo>
                  <a:lnTo>
                    <a:pt x="12700" y="165100"/>
                  </a:lnTo>
                  <a:lnTo>
                    <a:pt x="0" y="165100"/>
                  </a:lnTo>
                  <a:lnTo>
                    <a:pt x="12700" y="139700"/>
                  </a:lnTo>
                  <a:lnTo>
                    <a:pt x="25400" y="139700"/>
                  </a:lnTo>
                  <a:lnTo>
                    <a:pt x="63500" y="139700"/>
                  </a:lnTo>
                  <a:lnTo>
                    <a:pt x="101600" y="152400"/>
                  </a:lnTo>
                  <a:lnTo>
                    <a:pt x="139700" y="177800"/>
                  </a:lnTo>
                  <a:lnTo>
                    <a:pt x="190500" y="203200"/>
                  </a:lnTo>
                  <a:lnTo>
                    <a:pt x="241300" y="228600"/>
                  </a:lnTo>
                  <a:lnTo>
                    <a:pt x="26670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794000" y="27051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63500" y="25400"/>
                  </a:lnTo>
                  <a:lnTo>
                    <a:pt x="101600" y="12700"/>
                  </a:lnTo>
                  <a:lnTo>
                    <a:pt x="1397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136900" y="2616200"/>
              <a:ext cx="127001" cy="228601"/>
            </a:xfrm>
            <a:custGeom>
              <a:avLst/>
              <a:gdLst/>
              <a:ahLst/>
              <a:cxnLst/>
              <a:rect l="0" t="0" r="0" b="0"/>
              <a:pathLst>
                <a:path w="127001" h="228601">
                  <a:moveTo>
                    <a:pt x="25400" y="12700"/>
                  </a:moveTo>
                  <a:lnTo>
                    <a:pt x="508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01600" y="38100"/>
                  </a:lnTo>
                  <a:lnTo>
                    <a:pt x="76200" y="63500"/>
                  </a:lnTo>
                  <a:lnTo>
                    <a:pt x="63500" y="76200"/>
                  </a:lnTo>
                  <a:lnTo>
                    <a:pt x="50800" y="76200"/>
                  </a:lnTo>
                  <a:lnTo>
                    <a:pt x="38100" y="88900"/>
                  </a:lnTo>
                  <a:lnTo>
                    <a:pt x="38100" y="88900"/>
                  </a:lnTo>
                  <a:lnTo>
                    <a:pt x="50800" y="101600"/>
                  </a:lnTo>
                  <a:lnTo>
                    <a:pt x="101600" y="114300"/>
                  </a:lnTo>
                  <a:lnTo>
                    <a:pt x="127000" y="127000"/>
                  </a:lnTo>
                  <a:lnTo>
                    <a:pt x="127000" y="139700"/>
                  </a:lnTo>
                  <a:lnTo>
                    <a:pt x="127000" y="152400"/>
                  </a:lnTo>
                  <a:lnTo>
                    <a:pt x="114300" y="177800"/>
                  </a:lnTo>
                  <a:lnTo>
                    <a:pt x="101600" y="190500"/>
                  </a:lnTo>
                  <a:lnTo>
                    <a:pt x="88900" y="203200"/>
                  </a:lnTo>
                  <a:lnTo>
                    <a:pt x="50800" y="215900"/>
                  </a:lnTo>
                  <a:lnTo>
                    <a:pt x="38100" y="215900"/>
                  </a:lnTo>
                  <a:lnTo>
                    <a:pt x="12700" y="228600"/>
                  </a:lnTo>
                  <a:lnTo>
                    <a:pt x="0" y="215900"/>
                  </a:lnTo>
                  <a:lnTo>
                    <a:pt x="0" y="2286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390900" y="26543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25400" y="25400"/>
                  </a:lnTo>
                  <a:lnTo>
                    <a:pt x="50800" y="38100"/>
                  </a:lnTo>
                  <a:lnTo>
                    <a:pt x="88900" y="63500"/>
                  </a:lnTo>
                  <a:lnTo>
                    <a:pt x="101600" y="88900"/>
                  </a:lnTo>
                  <a:lnTo>
                    <a:pt x="127000" y="114300"/>
                  </a:lnTo>
                  <a:lnTo>
                    <a:pt x="139700" y="139700"/>
                  </a:lnTo>
                  <a:lnTo>
                    <a:pt x="139700" y="152400"/>
                  </a:lnTo>
                  <a:lnTo>
                    <a:pt x="152400" y="152400"/>
                  </a:lnTo>
                  <a:lnTo>
                    <a:pt x="15240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403600" y="26924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114300" y="12700"/>
                  </a:lnTo>
                  <a:lnTo>
                    <a:pt x="88900" y="38100"/>
                  </a:lnTo>
                  <a:lnTo>
                    <a:pt x="63500" y="63500"/>
                  </a:lnTo>
                  <a:lnTo>
                    <a:pt x="38100" y="101600"/>
                  </a:lnTo>
                  <a:lnTo>
                    <a:pt x="12700" y="139700"/>
                  </a:lnTo>
                  <a:lnTo>
                    <a:pt x="0" y="152400"/>
                  </a:lnTo>
                  <a:lnTo>
                    <a:pt x="0" y="1905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003800" y="27305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50800" y="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524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7800" y="2654300"/>
              <a:ext cx="165101" cy="228601"/>
            </a:xfrm>
            <a:custGeom>
              <a:avLst/>
              <a:gdLst/>
              <a:ahLst/>
              <a:cxnLst/>
              <a:rect l="0" t="0" r="0" b="0"/>
              <a:pathLst>
                <a:path w="165101" h="228601">
                  <a:moveTo>
                    <a:pt x="63500" y="12700"/>
                  </a:moveTo>
                  <a:lnTo>
                    <a:pt x="88900" y="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52400" y="38100"/>
                  </a:lnTo>
                  <a:lnTo>
                    <a:pt x="165100" y="38100"/>
                  </a:lnTo>
                  <a:lnTo>
                    <a:pt x="152400" y="63500"/>
                  </a:lnTo>
                  <a:lnTo>
                    <a:pt x="139700" y="76200"/>
                  </a:lnTo>
                  <a:lnTo>
                    <a:pt x="127000" y="88900"/>
                  </a:lnTo>
                  <a:lnTo>
                    <a:pt x="101600" y="101600"/>
                  </a:lnTo>
                  <a:lnTo>
                    <a:pt x="76200" y="101600"/>
                  </a:lnTo>
                  <a:lnTo>
                    <a:pt x="50800" y="101600"/>
                  </a:lnTo>
                  <a:lnTo>
                    <a:pt x="50800" y="114300"/>
                  </a:lnTo>
                  <a:lnTo>
                    <a:pt x="50800" y="114300"/>
                  </a:lnTo>
                  <a:lnTo>
                    <a:pt x="63500" y="127000"/>
                  </a:lnTo>
                  <a:lnTo>
                    <a:pt x="127000" y="177800"/>
                  </a:lnTo>
                  <a:lnTo>
                    <a:pt x="139700" y="190500"/>
                  </a:lnTo>
                  <a:lnTo>
                    <a:pt x="127000" y="215900"/>
                  </a:lnTo>
                  <a:lnTo>
                    <a:pt x="127000" y="228600"/>
                  </a:lnTo>
                  <a:lnTo>
                    <a:pt x="101600" y="228600"/>
                  </a:lnTo>
                  <a:lnTo>
                    <a:pt x="76200" y="228600"/>
                  </a:lnTo>
                  <a:lnTo>
                    <a:pt x="50800" y="228600"/>
                  </a:lnTo>
                  <a:lnTo>
                    <a:pt x="25400" y="228600"/>
                  </a:lnTo>
                  <a:lnTo>
                    <a:pt x="12700" y="215900"/>
                  </a:lnTo>
                  <a:lnTo>
                    <a:pt x="0" y="215900"/>
                  </a:lnTo>
                  <a:lnTo>
                    <a:pt x="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435600" y="2730500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0" y="0"/>
                  </a:moveTo>
                  <a:lnTo>
                    <a:pt x="25400" y="12700"/>
                  </a:lnTo>
                  <a:lnTo>
                    <a:pt x="50800" y="25400"/>
                  </a:lnTo>
                  <a:lnTo>
                    <a:pt x="76200" y="38100"/>
                  </a:lnTo>
                  <a:lnTo>
                    <a:pt x="101600" y="63500"/>
                  </a:lnTo>
                  <a:lnTo>
                    <a:pt x="139700" y="88900"/>
                  </a:lnTo>
                  <a:lnTo>
                    <a:pt x="165100" y="101600"/>
                  </a:lnTo>
                  <a:lnTo>
                    <a:pt x="190500" y="114300"/>
                  </a:lnTo>
                  <a:lnTo>
                    <a:pt x="1905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321300" y="2794000"/>
              <a:ext cx="330201" cy="165101"/>
            </a:xfrm>
            <a:custGeom>
              <a:avLst/>
              <a:gdLst/>
              <a:ahLst/>
              <a:cxnLst/>
              <a:rect l="0" t="0" r="0" b="0"/>
              <a:pathLst>
                <a:path w="330201" h="165101">
                  <a:moveTo>
                    <a:pt x="330200" y="0"/>
                  </a:moveTo>
                  <a:lnTo>
                    <a:pt x="279400" y="25400"/>
                  </a:lnTo>
                  <a:lnTo>
                    <a:pt x="241300" y="50800"/>
                  </a:lnTo>
                  <a:lnTo>
                    <a:pt x="190500" y="76200"/>
                  </a:lnTo>
                  <a:lnTo>
                    <a:pt x="152400" y="114300"/>
                  </a:lnTo>
                  <a:lnTo>
                    <a:pt x="88900" y="127000"/>
                  </a:lnTo>
                  <a:lnTo>
                    <a:pt x="25400" y="1524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781300" y="3111500"/>
              <a:ext cx="3365501" cy="127001"/>
            </a:xfrm>
            <a:custGeom>
              <a:avLst/>
              <a:gdLst/>
              <a:ahLst/>
              <a:cxnLst/>
              <a:rect l="0" t="0" r="0" b="0"/>
              <a:pathLst>
                <a:path w="3365501" h="127001">
                  <a:moveTo>
                    <a:pt x="25400" y="76200"/>
                  </a:moveTo>
                  <a:lnTo>
                    <a:pt x="0" y="762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165100" y="76200"/>
                  </a:lnTo>
                  <a:lnTo>
                    <a:pt x="254000" y="63500"/>
                  </a:lnTo>
                  <a:lnTo>
                    <a:pt x="355600" y="63500"/>
                  </a:lnTo>
                  <a:lnTo>
                    <a:pt x="457200" y="38100"/>
                  </a:lnTo>
                  <a:lnTo>
                    <a:pt x="584200" y="38100"/>
                  </a:lnTo>
                  <a:lnTo>
                    <a:pt x="698500" y="25400"/>
                  </a:lnTo>
                  <a:lnTo>
                    <a:pt x="850900" y="25400"/>
                  </a:lnTo>
                  <a:lnTo>
                    <a:pt x="990600" y="12700"/>
                  </a:lnTo>
                  <a:lnTo>
                    <a:pt x="1143000" y="0"/>
                  </a:lnTo>
                  <a:lnTo>
                    <a:pt x="1308100" y="0"/>
                  </a:lnTo>
                  <a:lnTo>
                    <a:pt x="1460500" y="0"/>
                  </a:lnTo>
                  <a:lnTo>
                    <a:pt x="1625600" y="0"/>
                  </a:lnTo>
                  <a:lnTo>
                    <a:pt x="1803400" y="0"/>
                  </a:lnTo>
                  <a:lnTo>
                    <a:pt x="1968500" y="0"/>
                  </a:lnTo>
                  <a:lnTo>
                    <a:pt x="2146300" y="0"/>
                  </a:lnTo>
                  <a:lnTo>
                    <a:pt x="2324100" y="0"/>
                  </a:lnTo>
                  <a:lnTo>
                    <a:pt x="2501900" y="12700"/>
                  </a:lnTo>
                  <a:lnTo>
                    <a:pt x="2679700" y="25400"/>
                  </a:lnTo>
                  <a:lnTo>
                    <a:pt x="2844800" y="38100"/>
                  </a:lnTo>
                  <a:lnTo>
                    <a:pt x="2997200" y="63500"/>
                  </a:lnTo>
                  <a:lnTo>
                    <a:pt x="3149600" y="88900"/>
                  </a:lnTo>
                  <a:lnTo>
                    <a:pt x="3289300" y="114300"/>
                  </a:lnTo>
                  <a:lnTo>
                    <a:pt x="33655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276600" y="2108200"/>
              <a:ext cx="469901" cy="952501"/>
            </a:xfrm>
            <a:custGeom>
              <a:avLst/>
              <a:gdLst/>
              <a:ahLst/>
              <a:cxnLst/>
              <a:rect l="0" t="0" r="0" b="0"/>
              <a:pathLst>
                <a:path w="469901" h="952501">
                  <a:moveTo>
                    <a:pt x="469900" y="0"/>
                  </a:moveTo>
                  <a:lnTo>
                    <a:pt x="419100" y="25400"/>
                  </a:lnTo>
                  <a:lnTo>
                    <a:pt x="393700" y="63500"/>
                  </a:lnTo>
                  <a:lnTo>
                    <a:pt x="355600" y="114300"/>
                  </a:lnTo>
                  <a:lnTo>
                    <a:pt x="317500" y="165100"/>
                  </a:lnTo>
                  <a:lnTo>
                    <a:pt x="279400" y="241300"/>
                  </a:lnTo>
                  <a:lnTo>
                    <a:pt x="241300" y="317500"/>
                  </a:lnTo>
                  <a:lnTo>
                    <a:pt x="203200" y="406400"/>
                  </a:lnTo>
                  <a:lnTo>
                    <a:pt x="165100" y="495300"/>
                  </a:lnTo>
                  <a:lnTo>
                    <a:pt x="127000" y="584200"/>
                  </a:lnTo>
                  <a:lnTo>
                    <a:pt x="101600" y="673100"/>
                  </a:lnTo>
                  <a:lnTo>
                    <a:pt x="63500" y="762000"/>
                  </a:lnTo>
                  <a:lnTo>
                    <a:pt x="38100" y="838200"/>
                  </a:lnTo>
                  <a:lnTo>
                    <a:pt x="12700" y="927100"/>
                  </a:lnTo>
                  <a:lnTo>
                    <a:pt x="0" y="952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797300" y="3225800"/>
              <a:ext cx="63501" cy="228601"/>
            </a:xfrm>
            <a:custGeom>
              <a:avLst/>
              <a:gdLst/>
              <a:ahLst/>
              <a:cxnLst/>
              <a:rect l="0" t="0" r="0" b="0"/>
              <a:pathLst>
                <a:path w="63501" h="228601">
                  <a:moveTo>
                    <a:pt x="63500" y="0"/>
                  </a:moveTo>
                  <a:lnTo>
                    <a:pt x="38100" y="38100"/>
                  </a:lnTo>
                  <a:lnTo>
                    <a:pt x="38100" y="76200"/>
                  </a:lnTo>
                  <a:lnTo>
                    <a:pt x="25400" y="114300"/>
                  </a:lnTo>
                  <a:lnTo>
                    <a:pt x="25400" y="152400"/>
                  </a:lnTo>
                  <a:lnTo>
                    <a:pt x="12700" y="177800"/>
                  </a:lnTo>
                  <a:lnTo>
                    <a:pt x="0" y="2159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949700" y="325120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63500" y="0"/>
                  </a:moveTo>
                  <a:lnTo>
                    <a:pt x="50800" y="0"/>
                  </a:lnTo>
                  <a:lnTo>
                    <a:pt x="254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38100" y="152400"/>
                  </a:lnTo>
                  <a:lnTo>
                    <a:pt x="38100" y="177800"/>
                  </a:lnTo>
                  <a:lnTo>
                    <a:pt x="50800" y="203200"/>
                  </a:lnTo>
                  <a:lnTo>
                    <a:pt x="38100" y="228600"/>
                  </a:lnTo>
                  <a:lnTo>
                    <a:pt x="38100" y="228600"/>
                  </a:lnTo>
                  <a:lnTo>
                    <a:pt x="25400" y="215900"/>
                  </a:lnTo>
                  <a:lnTo>
                    <a:pt x="25400" y="203200"/>
                  </a:lnTo>
                  <a:lnTo>
                    <a:pt x="25400" y="190500"/>
                  </a:lnTo>
                  <a:lnTo>
                    <a:pt x="38100" y="165100"/>
                  </a:lnTo>
                  <a:lnTo>
                    <a:pt x="63500" y="152400"/>
                  </a:lnTo>
                  <a:lnTo>
                    <a:pt x="88900" y="127000"/>
                  </a:lnTo>
                  <a:lnTo>
                    <a:pt x="114300" y="114300"/>
                  </a:lnTo>
                  <a:lnTo>
                    <a:pt x="139700" y="88900"/>
                  </a:lnTo>
                  <a:lnTo>
                    <a:pt x="177800" y="76200"/>
                  </a:lnTo>
                  <a:lnTo>
                    <a:pt x="177800" y="63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254500" y="3365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254500" y="34290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50800" y="12700"/>
                  </a:lnTo>
                  <a:lnTo>
                    <a:pt x="101600" y="12700"/>
                  </a:lnTo>
                  <a:lnTo>
                    <a:pt x="139700" y="12700"/>
                  </a:lnTo>
                  <a:lnTo>
                    <a:pt x="1651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597400" y="3251200"/>
              <a:ext cx="254001" cy="190501"/>
            </a:xfrm>
            <a:custGeom>
              <a:avLst/>
              <a:gdLst/>
              <a:ahLst/>
              <a:cxnLst/>
              <a:rect l="0" t="0" r="0" b="0"/>
              <a:pathLst>
                <a:path w="254001" h="190501">
                  <a:moveTo>
                    <a:pt x="177800" y="0"/>
                  </a:moveTo>
                  <a:lnTo>
                    <a:pt x="215900" y="12700"/>
                  </a:lnTo>
                  <a:lnTo>
                    <a:pt x="228600" y="25400"/>
                  </a:lnTo>
                  <a:lnTo>
                    <a:pt x="228600" y="38100"/>
                  </a:lnTo>
                  <a:lnTo>
                    <a:pt x="241300" y="50800"/>
                  </a:lnTo>
                  <a:lnTo>
                    <a:pt x="241300" y="38100"/>
                  </a:lnTo>
                  <a:lnTo>
                    <a:pt x="241300" y="50800"/>
                  </a:lnTo>
                  <a:lnTo>
                    <a:pt x="215900" y="88900"/>
                  </a:lnTo>
                  <a:lnTo>
                    <a:pt x="190500" y="127000"/>
                  </a:lnTo>
                  <a:lnTo>
                    <a:pt x="165100" y="139700"/>
                  </a:lnTo>
                  <a:lnTo>
                    <a:pt x="139700" y="152400"/>
                  </a:lnTo>
                  <a:lnTo>
                    <a:pt x="101600" y="165100"/>
                  </a:lnTo>
                  <a:lnTo>
                    <a:pt x="63500" y="165100"/>
                  </a:lnTo>
                  <a:lnTo>
                    <a:pt x="38100" y="165100"/>
                  </a:lnTo>
                  <a:lnTo>
                    <a:pt x="25400" y="165100"/>
                  </a:lnTo>
                  <a:lnTo>
                    <a:pt x="12700" y="152400"/>
                  </a:lnTo>
                  <a:lnTo>
                    <a:pt x="0" y="152400"/>
                  </a:lnTo>
                  <a:lnTo>
                    <a:pt x="0" y="139700"/>
                  </a:lnTo>
                  <a:lnTo>
                    <a:pt x="63500" y="127000"/>
                  </a:lnTo>
                  <a:lnTo>
                    <a:pt x="88900" y="127000"/>
                  </a:lnTo>
                  <a:lnTo>
                    <a:pt x="114300" y="127000"/>
                  </a:lnTo>
                  <a:lnTo>
                    <a:pt x="152400" y="152400"/>
                  </a:lnTo>
                  <a:lnTo>
                    <a:pt x="177800" y="152400"/>
                  </a:lnTo>
                  <a:lnTo>
                    <a:pt x="203200" y="165100"/>
                  </a:lnTo>
                  <a:lnTo>
                    <a:pt x="228600" y="177800"/>
                  </a:lnTo>
                  <a:lnTo>
                    <a:pt x="254000" y="190500"/>
                  </a:lnTo>
                  <a:lnTo>
                    <a:pt x="2540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927600" y="33655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0" y="0"/>
                  </a:moveTo>
                  <a:lnTo>
                    <a:pt x="25400" y="12700"/>
                  </a:lnTo>
                  <a:lnTo>
                    <a:pt x="50800" y="38100"/>
                  </a:lnTo>
                  <a:lnTo>
                    <a:pt x="76200" y="50800"/>
                  </a:lnTo>
                  <a:lnTo>
                    <a:pt x="101600" y="76200"/>
                  </a:lnTo>
                  <a:lnTo>
                    <a:pt x="127000" y="88900"/>
                  </a:lnTo>
                  <a:lnTo>
                    <a:pt x="152400" y="101600"/>
                  </a:lnTo>
                  <a:lnTo>
                    <a:pt x="1651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978400" y="33782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38100" y="38100"/>
                  </a:lnTo>
                  <a:lnTo>
                    <a:pt x="25400" y="63500"/>
                  </a:lnTo>
                  <a:lnTo>
                    <a:pt x="12700" y="762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32400" y="3403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889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537200" y="3302000"/>
              <a:ext cx="241301" cy="228601"/>
            </a:xfrm>
            <a:custGeom>
              <a:avLst/>
              <a:gdLst/>
              <a:ahLst/>
              <a:cxnLst/>
              <a:rect l="0" t="0" r="0" b="0"/>
              <a:pathLst>
                <a:path w="241301" h="228601">
                  <a:moveTo>
                    <a:pt x="0" y="12700"/>
                  </a:moveTo>
                  <a:lnTo>
                    <a:pt x="12700" y="0"/>
                  </a:lnTo>
                  <a:lnTo>
                    <a:pt x="381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25400"/>
                  </a:lnTo>
                  <a:lnTo>
                    <a:pt x="152400" y="38100"/>
                  </a:lnTo>
                  <a:lnTo>
                    <a:pt x="152400" y="63500"/>
                  </a:lnTo>
                  <a:lnTo>
                    <a:pt x="152400" y="101600"/>
                  </a:lnTo>
                  <a:lnTo>
                    <a:pt x="127000" y="114300"/>
                  </a:lnTo>
                  <a:lnTo>
                    <a:pt x="114300" y="139700"/>
                  </a:lnTo>
                  <a:lnTo>
                    <a:pt x="88900" y="152400"/>
                  </a:lnTo>
                  <a:lnTo>
                    <a:pt x="76200" y="177800"/>
                  </a:lnTo>
                  <a:lnTo>
                    <a:pt x="50800" y="177800"/>
                  </a:lnTo>
                  <a:lnTo>
                    <a:pt x="38100" y="177800"/>
                  </a:lnTo>
                  <a:lnTo>
                    <a:pt x="12700" y="177800"/>
                  </a:lnTo>
                  <a:lnTo>
                    <a:pt x="12700" y="177800"/>
                  </a:lnTo>
                  <a:lnTo>
                    <a:pt x="50800" y="152400"/>
                  </a:lnTo>
                  <a:lnTo>
                    <a:pt x="88900" y="152400"/>
                  </a:lnTo>
                  <a:lnTo>
                    <a:pt x="114300" y="152400"/>
                  </a:lnTo>
                  <a:lnTo>
                    <a:pt x="127000" y="165100"/>
                  </a:lnTo>
                  <a:lnTo>
                    <a:pt x="152400" y="177800"/>
                  </a:lnTo>
                  <a:lnTo>
                    <a:pt x="190500" y="190500"/>
                  </a:lnTo>
                  <a:lnTo>
                    <a:pt x="215900" y="203200"/>
                  </a:lnTo>
                  <a:lnTo>
                    <a:pt x="241300" y="215900"/>
                  </a:lnTo>
                  <a:lnTo>
                    <a:pt x="2413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84800" y="36068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1270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0" y="152400"/>
                  </a:lnTo>
                  <a:lnTo>
                    <a:pt x="127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83200" y="36830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50800" y="0"/>
                  </a:lnTo>
                  <a:lnTo>
                    <a:pt x="88900" y="0"/>
                  </a:lnTo>
                  <a:lnTo>
                    <a:pt x="139700" y="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575300" y="3594100"/>
              <a:ext cx="165101" cy="241301"/>
            </a:xfrm>
            <a:custGeom>
              <a:avLst/>
              <a:gdLst/>
              <a:ahLst/>
              <a:cxnLst/>
              <a:rect l="0" t="0" r="0" b="0"/>
              <a:pathLst>
                <a:path w="165101" h="241301">
                  <a:moveTo>
                    <a:pt x="38100" y="0"/>
                  </a:moveTo>
                  <a:lnTo>
                    <a:pt x="50800" y="0"/>
                  </a:lnTo>
                  <a:lnTo>
                    <a:pt x="76200" y="0"/>
                  </a:lnTo>
                  <a:lnTo>
                    <a:pt x="101600" y="12700"/>
                  </a:lnTo>
                  <a:lnTo>
                    <a:pt x="114300" y="254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01600" y="76200"/>
                  </a:lnTo>
                  <a:lnTo>
                    <a:pt x="76200" y="76200"/>
                  </a:lnTo>
                  <a:lnTo>
                    <a:pt x="50800" y="88900"/>
                  </a:lnTo>
                  <a:lnTo>
                    <a:pt x="38100" y="101600"/>
                  </a:lnTo>
                  <a:lnTo>
                    <a:pt x="12700" y="114300"/>
                  </a:lnTo>
                  <a:lnTo>
                    <a:pt x="12700" y="1270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63500" y="190500"/>
                  </a:lnTo>
                  <a:lnTo>
                    <a:pt x="101600" y="203200"/>
                  </a:lnTo>
                  <a:lnTo>
                    <a:pt x="139700" y="228600"/>
                  </a:lnTo>
                  <a:lnTo>
                    <a:pt x="16510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937000" y="36703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835400" y="37465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38100" y="12700"/>
                  </a:lnTo>
                  <a:lnTo>
                    <a:pt x="76200" y="0"/>
                  </a:lnTo>
                  <a:lnTo>
                    <a:pt x="127000" y="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025900" y="367030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50800" y="0"/>
                  </a:moveTo>
                  <a:lnTo>
                    <a:pt x="76200" y="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27000" y="25400"/>
                  </a:lnTo>
                  <a:lnTo>
                    <a:pt x="88900" y="63500"/>
                  </a:lnTo>
                  <a:lnTo>
                    <a:pt x="63500" y="88900"/>
                  </a:lnTo>
                  <a:lnTo>
                    <a:pt x="38100" y="114300"/>
                  </a:lnTo>
                  <a:lnTo>
                    <a:pt x="25400" y="127000"/>
                  </a:lnTo>
                  <a:lnTo>
                    <a:pt x="25400" y="1397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76200" y="165100"/>
                  </a:lnTo>
                  <a:lnTo>
                    <a:pt x="127000" y="165100"/>
                  </a:lnTo>
                  <a:lnTo>
                    <a:pt x="177800" y="165100"/>
                  </a:lnTo>
                  <a:lnTo>
                    <a:pt x="19050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657600" y="3975100"/>
              <a:ext cx="2387601" cy="63501"/>
            </a:xfrm>
            <a:custGeom>
              <a:avLst/>
              <a:gdLst/>
              <a:ahLst/>
              <a:cxnLst/>
              <a:rect l="0" t="0" r="0" b="0"/>
              <a:pathLst>
                <a:path w="2387601" h="63501">
                  <a:moveTo>
                    <a:pt x="0" y="0"/>
                  </a:moveTo>
                  <a:lnTo>
                    <a:pt x="63500" y="0"/>
                  </a:lnTo>
                  <a:lnTo>
                    <a:pt x="127000" y="0"/>
                  </a:lnTo>
                  <a:lnTo>
                    <a:pt x="215900" y="0"/>
                  </a:lnTo>
                  <a:lnTo>
                    <a:pt x="304800" y="0"/>
                  </a:lnTo>
                  <a:lnTo>
                    <a:pt x="406400" y="0"/>
                  </a:lnTo>
                  <a:lnTo>
                    <a:pt x="520700" y="0"/>
                  </a:lnTo>
                  <a:lnTo>
                    <a:pt x="635000" y="0"/>
                  </a:lnTo>
                  <a:lnTo>
                    <a:pt x="749300" y="12700"/>
                  </a:lnTo>
                  <a:lnTo>
                    <a:pt x="889000" y="12700"/>
                  </a:lnTo>
                  <a:lnTo>
                    <a:pt x="1016000" y="12700"/>
                  </a:lnTo>
                  <a:lnTo>
                    <a:pt x="1155700" y="25400"/>
                  </a:lnTo>
                  <a:lnTo>
                    <a:pt x="1308100" y="38100"/>
                  </a:lnTo>
                  <a:lnTo>
                    <a:pt x="1447800" y="38100"/>
                  </a:lnTo>
                  <a:lnTo>
                    <a:pt x="1587500" y="38100"/>
                  </a:lnTo>
                  <a:lnTo>
                    <a:pt x="1739900" y="38100"/>
                  </a:lnTo>
                  <a:lnTo>
                    <a:pt x="1879600" y="38100"/>
                  </a:lnTo>
                  <a:lnTo>
                    <a:pt x="2019300" y="50800"/>
                  </a:lnTo>
                  <a:lnTo>
                    <a:pt x="2146300" y="50800"/>
                  </a:lnTo>
                  <a:lnTo>
                    <a:pt x="2260600" y="63500"/>
                  </a:lnTo>
                  <a:lnTo>
                    <a:pt x="2349500" y="63500"/>
                  </a:lnTo>
                  <a:lnTo>
                    <a:pt x="2387600" y="63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410200" y="3289300"/>
              <a:ext cx="292101" cy="533401"/>
            </a:xfrm>
            <a:custGeom>
              <a:avLst/>
              <a:gdLst/>
              <a:ahLst/>
              <a:cxnLst/>
              <a:rect l="0" t="0" r="0" b="0"/>
              <a:pathLst>
                <a:path w="292101" h="533401">
                  <a:moveTo>
                    <a:pt x="292100" y="0"/>
                  </a:moveTo>
                  <a:lnTo>
                    <a:pt x="254000" y="38100"/>
                  </a:lnTo>
                  <a:lnTo>
                    <a:pt x="241300" y="76200"/>
                  </a:lnTo>
                  <a:lnTo>
                    <a:pt x="203200" y="114300"/>
                  </a:lnTo>
                  <a:lnTo>
                    <a:pt x="177800" y="165100"/>
                  </a:lnTo>
                  <a:lnTo>
                    <a:pt x="139700" y="228600"/>
                  </a:lnTo>
                  <a:lnTo>
                    <a:pt x="101600" y="292100"/>
                  </a:lnTo>
                  <a:lnTo>
                    <a:pt x="76200" y="355600"/>
                  </a:lnTo>
                  <a:lnTo>
                    <a:pt x="50800" y="431800"/>
                  </a:lnTo>
                  <a:lnTo>
                    <a:pt x="12700" y="495300"/>
                  </a:lnTo>
                  <a:lnTo>
                    <a:pt x="0" y="533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864100" y="41656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38100" y="0"/>
                  </a:moveTo>
                  <a:lnTo>
                    <a:pt x="38100" y="12700"/>
                  </a:lnTo>
                  <a:lnTo>
                    <a:pt x="381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27000" y="12700"/>
                  </a:lnTo>
                  <a:lnTo>
                    <a:pt x="139700" y="38100"/>
                  </a:lnTo>
                  <a:lnTo>
                    <a:pt x="139700" y="50800"/>
                  </a:lnTo>
                  <a:lnTo>
                    <a:pt x="139700" y="76200"/>
                  </a:lnTo>
                  <a:lnTo>
                    <a:pt x="139700" y="88900"/>
                  </a:lnTo>
                  <a:lnTo>
                    <a:pt x="114300" y="114300"/>
                  </a:lnTo>
                  <a:lnTo>
                    <a:pt x="88900" y="127000"/>
                  </a:lnTo>
                  <a:lnTo>
                    <a:pt x="63500" y="139700"/>
                  </a:lnTo>
                  <a:lnTo>
                    <a:pt x="38100" y="139700"/>
                  </a:lnTo>
                  <a:lnTo>
                    <a:pt x="25400" y="139700"/>
                  </a:lnTo>
                  <a:lnTo>
                    <a:pt x="0" y="127000"/>
                  </a:lnTo>
                  <a:lnTo>
                    <a:pt x="12700" y="1270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63500" y="114300"/>
                  </a:lnTo>
                  <a:lnTo>
                    <a:pt x="88900" y="127000"/>
                  </a:lnTo>
                  <a:lnTo>
                    <a:pt x="114300" y="139700"/>
                  </a:lnTo>
                  <a:lnTo>
                    <a:pt x="139700" y="152400"/>
                  </a:lnTo>
                  <a:lnTo>
                    <a:pt x="165100" y="177800"/>
                  </a:lnTo>
                  <a:lnTo>
                    <a:pt x="190500" y="190500"/>
                  </a:lnTo>
                  <a:lnTo>
                    <a:pt x="203200" y="190500"/>
                  </a:lnTo>
                  <a:lnTo>
                    <a:pt x="1905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105400" y="42164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12700" y="12700"/>
                  </a:lnTo>
                  <a:lnTo>
                    <a:pt x="63500" y="76200"/>
                  </a:lnTo>
                  <a:lnTo>
                    <a:pt x="88900" y="101600"/>
                  </a:lnTo>
                  <a:lnTo>
                    <a:pt x="101600" y="114300"/>
                  </a:lnTo>
                  <a:lnTo>
                    <a:pt x="127000" y="127000"/>
                  </a:lnTo>
                  <a:lnTo>
                    <a:pt x="1270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54600" y="42545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101600" y="0"/>
                  </a:moveTo>
                  <a:lnTo>
                    <a:pt x="63500" y="50800"/>
                  </a:lnTo>
                  <a:lnTo>
                    <a:pt x="38100" y="76200"/>
                  </a:lnTo>
                  <a:lnTo>
                    <a:pt x="12700" y="889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635500" y="41910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12700"/>
                  </a:moveTo>
                  <a:lnTo>
                    <a:pt x="38100" y="0"/>
                  </a:lnTo>
                  <a:lnTo>
                    <a:pt x="76200" y="12700"/>
                  </a:lnTo>
                  <a:lnTo>
                    <a:pt x="101600" y="12700"/>
                  </a:lnTo>
                  <a:lnTo>
                    <a:pt x="1143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597400" y="42799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50800" y="0"/>
                  </a:lnTo>
                  <a:lnTo>
                    <a:pt x="101600" y="12700"/>
                  </a:lnTo>
                  <a:lnTo>
                    <a:pt x="1143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873500" y="4165600"/>
              <a:ext cx="254001" cy="165101"/>
            </a:xfrm>
            <a:custGeom>
              <a:avLst/>
              <a:gdLst/>
              <a:ahLst/>
              <a:cxnLst/>
              <a:rect l="0" t="0" r="0" b="0"/>
              <a:pathLst>
                <a:path w="254001" h="165101">
                  <a:moveTo>
                    <a:pt x="114300" y="0"/>
                  </a:moveTo>
                  <a:lnTo>
                    <a:pt x="152400" y="0"/>
                  </a:lnTo>
                  <a:lnTo>
                    <a:pt x="177800" y="0"/>
                  </a:lnTo>
                  <a:lnTo>
                    <a:pt x="215900" y="0"/>
                  </a:lnTo>
                  <a:lnTo>
                    <a:pt x="228600" y="0"/>
                  </a:lnTo>
                  <a:lnTo>
                    <a:pt x="254000" y="0"/>
                  </a:lnTo>
                  <a:lnTo>
                    <a:pt x="254000" y="12700"/>
                  </a:lnTo>
                  <a:lnTo>
                    <a:pt x="254000" y="38100"/>
                  </a:lnTo>
                  <a:lnTo>
                    <a:pt x="228600" y="50800"/>
                  </a:lnTo>
                  <a:lnTo>
                    <a:pt x="190500" y="76200"/>
                  </a:lnTo>
                  <a:lnTo>
                    <a:pt x="152400" y="88900"/>
                  </a:lnTo>
                  <a:lnTo>
                    <a:pt x="114300" y="114300"/>
                  </a:lnTo>
                  <a:lnTo>
                    <a:pt x="76200" y="127000"/>
                  </a:lnTo>
                  <a:lnTo>
                    <a:pt x="38100" y="127000"/>
                  </a:lnTo>
                  <a:lnTo>
                    <a:pt x="25400" y="127000"/>
                  </a:lnTo>
                  <a:lnTo>
                    <a:pt x="12700" y="114300"/>
                  </a:lnTo>
                  <a:lnTo>
                    <a:pt x="12700" y="127000"/>
                  </a:lnTo>
                  <a:lnTo>
                    <a:pt x="0" y="114300"/>
                  </a:lnTo>
                  <a:lnTo>
                    <a:pt x="38100" y="88900"/>
                  </a:lnTo>
                  <a:lnTo>
                    <a:pt x="63500" y="76200"/>
                  </a:lnTo>
                  <a:lnTo>
                    <a:pt x="101600" y="76200"/>
                  </a:lnTo>
                  <a:lnTo>
                    <a:pt x="127000" y="76200"/>
                  </a:lnTo>
                  <a:lnTo>
                    <a:pt x="152400" y="88900"/>
                  </a:lnTo>
                  <a:lnTo>
                    <a:pt x="177800" y="114300"/>
                  </a:lnTo>
                  <a:lnTo>
                    <a:pt x="190500" y="127000"/>
                  </a:lnTo>
                  <a:lnTo>
                    <a:pt x="215900" y="139700"/>
                  </a:lnTo>
                  <a:lnTo>
                    <a:pt x="228600" y="152400"/>
                  </a:lnTo>
                  <a:lnTo>
                    <a:pt x="254000" y="165100"/>
                  </a:lnTo>
                  <a:lnTo>
                    <a:pt x="2540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203700" y="41529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38100" y="25400"/>
                  </a:moveTo>
                  <a:lnTo>
                    <a:pt x="1270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12700" y="152400"/>
                  </a:lnTo>
                  <a:lnTo>
                    <a:pt x="38100" y="165100"/>
                  </a:lnTo>
                  <a:lnTo>
                    <a:pt x="63500" y="165100"/>
                  </a:lnTo>
                  <a:lnTo>
                    <a:pt x="88900" y="165100"/>
                  </a:lnTo>
                  <a:lnTo>
                    <a:pt x="114300" y="165100"/>
                  </a:lnTo>
                  <a:lnTo>
                    <a:pt x="127000" y="139700"/>
                  </a:lnTo>
                  <a:lnTo>
                    <a:pt x="139700" y="127000"/>
                  </a:lnTo>
                  <a:lnTo>
                    <a:pt x="139700" y="88900"/>
                  </a:lnTo>
                  <a:lnTo>
                    <a:pt x="127000" y="63500"/>
                  </a:lnTo>
                  <a:lnTo>
                    <a:pt x="114300" y="50800"/>
                  </a:lnTo>
                  <a:lnTo>
                    <a:pt x="88900" y="25400"/>
                  </a:lnTo>
                  <a:lnTo>
                    <a:pt x="50800" y="0"/>
                  </a:lnTo>
                  <a:lnTo>
                    <a:pt x="381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787900" y="4368800"/>
              <a:ext cx="406401" cy="38101"/>
            </a:xfrm>
            <a:custGeom>
              <a:avLst/>
              <a:gdLst/>
              <a:ahLst/>
              <a:cxnLst/>
              <a:rect l="0" t="0" r="0" b="0"/>
              <a:pathLst>
                <a:path w="406401" h="38101">
                  <a:moveTo>
                    <a:pt x="0" y="0"/>
                  </a:moveTo>
                  <a:lnTo>
                    <a:pt x="63500" y="0"/>
                  </a:lnTo>
                  <a:lnTo>
                    <a:pt x="127000" y="0"/>
                  </a:lnTo>
                  <a:lnTo>
                    <a:pt x="177800" y="0"/>
                  </a:lnTo>
                  <a:lnTo>
                    <a:pt x="241300" y="0"/>
                  </a:lnTo>
                  <a:lnTo>
                    <a:pt x="292100" y="12700"/>
                  </a:lnTo>
                  <a:lnTo>
                    <a:pt x="342900" y="25400"/>
                  </a:lnTo>
                  <a:lnTo>
                    <a:pt x="381000" y="25400"/>
                  </a:lnTo>
                  <a:lnTo>
                    <a:pt x="4064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889500" y="44577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508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88900" y="12700"/>
                  </a:lnTo>
                  <a:lnTo>
                    <a:pt x="63500" y="50800"/>
                  </a:lnTo>
                  <a:lnTo>
                    <a:pt x="38100" y="63500"/>
                  </a:lnTo>
                  <a:lnTo>
                    <a:pt x="38100" y="76200"/>
                  </a:lnTo>
                  <a:lnTo>
                    <a:pt x="25400" y="88900"/>
                  </a:lnTo>
                  <a:lnTo>
                    <a:pt x="12700" y="88900"/>
                  </a:lnTo>
                  <a:lnTo>
                    <a:pt x="12700" y="88900"/>
                  </a:lnTo>
                  <a:lnTo>
                    <a:pt x="50800" y="127000"/>
                  </a:lnTo>
                  <a:lnTo>
                    <a:pt x="88900" y="139700"/>
                  </a:lnTo>
                  <a:lnTo>
                    <a:pt x="127000" y="139700"/>
                  </a:lnTo>
                  <a:lnTo>
                    <a:pt x="152400" y="152400"/>
                  </a:lnTo>
                  <a:lnTo>
                    <a:pt x="16510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873500" y="4394200"/>
              <a:ext cx="482601" cy="25401"/>
            </a:xfrm>
            <a:custGeom>
              <a:avLst/>
              <a:gdLst/>
              <a:ahLst/>
              <a:cxnLst/>
              <a:rect l="0" t="0" r="0" b="0"/>
              <a:pathLst>
                <a:path w="482601" h="25401">
                  <a:moveTo>
                    <a:pt x="0" y="25400"/>
                  </a:moveTo>
                  <a:lnTo>
                    <a:pt x="38100" y="12700"/>
                  </a:lnTo>
                  <a:lnTo>
                    <a:pt x="76200" y="12700"/>
                  </a:lnTo>
                  <a:lnTo>
                    <a:pt x="139700" y="0"/>
                  </a:lnTo>
                  <a:lnTo>
                    <a:pt x="203200" y="0"/>
                  </a:lnTo>
                  <a:lnTo>
                    <a:pt x="266700" y="0"/>
                  </a:lnTo>
                  <a:lnTo>
                    <a:pt x="342900" y="0"/>
                  </a:lnTo>
                  <a:lnTo>
                    <a:pt x="406400" y="12700"/>
                  </a:lnTo>
                  <a:lnTo>
                    <a:pt x="457200" y="12700"/>
                  </a:lnTo>
                  <a:lnTo>
                    <a:pt x="482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140200" y="4495800"/>
              <a:ext cx="203201" cy="165101"/>
            </a:xfrm>
            <a:custGeom>
              <a:avLst/>
              <a:gdLst/>
              <a:ahLst/>
              <a:cxnLst/>
              <a:rect l="0" t="0" r="0" b="0"/>
              <a:pathLst>
                <a:path w="203201" h="165101">
                  <a:moveTo>
                    <a:pt x="12700" y="25400"/>
                  </a:moveTo>
                  <a:lnTo>
                    <a:pt x="25400" y="25400"/>
                  </a:lnTo>
                  <a:lnTo>
                    <a:pt x="25400" y="25400"/>
                  </a:lnTo>
                  <a:lnTo>
                    <a:pt x="76200" y="127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12700"/>
                  </a:lnTo>
                  <a:lnTo>
                    <a:pt x="101600" y="25400"/>
                  </a:lnTo>
                  <a:lnTo>
                    <a:pt x="88900" y="50800"/>
                  </a:lnTo>
                  <a:lnTo>
                    <a:pt x="63500" y="63500"/>
                  </a:lnTo>
                  <a:lnTo>
                    <a:pt x="38100" y="889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25400" y="114300"/>
                  </a:lnTo>
                  <a:lnTo>
                    <a:pt x="38100" y="114300"/>
                  </a:lnTo>
                  <a:lnTo>
                    <a:pt x="139700" y="139700"/>
                  </a:lnTo>
                  <a:lnTo>
                    <a:pt x="190500" y="165100"/>
                  </a:lnTo>
                  <a:lnTo>
                    <a:pt x="20320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813300" y="488950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0"/>
                  </a:moveTo>
                  <a:lnTo>
                    <a:pt x="38100" y="38100"/>
                  </a:lnTo>
                  <a:lnTo>
                    <a:pt x="50800" y="76200"/>
                  </a:lnTo>
                  <a:lnTo>
                    <a:pt x="88900" y="114300"/>
                  </a:lnTo>
                  <a:lnTo>
                    <a:pt x="114300" y="139700"/>
                  </a:lnTo>
                  <a:lnTo>
                    <a:pt x="152400" y="165100"/>
                  </a:lnTo>
                  <a:lnTo>
                    <a:pt x="177800" y="203200"/>
                  </a:lnTo>
                  <a:lnTo>
                    <a:pt x="1905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775200" y="485140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12700"/>
                  </a:moveTo>
                  <a:lnTo>
                    <a:pt x="165100" y="0"/>
                  </a:lnTo>
                  <a:lnTo>
                    <a:pt x="152400" y="25400"/>
                  </a:lnTo>
                  <a:lnTo>
                    <a:pt x="127000" y="50800"/>
                  </a:lnTo>
                  <a:lnTo>
                    <a:pt x="101600" y="76200"/>
                  </a:lnTo>
                  <a:lnTo>
                    <a:pt x="76200" y="114300"/>
                  </a:lnTo>
                  <a:lnTo>
                    <a:pt x="50800" y="152400"/>
                  </a:lnTo>
                  <a:lnTo>
                    <a:pt x="38100" y="177800"/>
                  </a:lnTo>
                  <a:lnTo>
                    <a:pt x="12700" y="2032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483100" y="49530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38100" y="12700"/>
                  </a:lnTo>
                  <a:lnTo>
                    <a:pt x="76200" y="25400"/>
                  </a:lnTo>
                  <a:lnTo>
                    <a:pt x="114300" y="25400"/>
                  </a:lnTo>
                  <a:lnTo>
                    <a:pt x="1143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445000" y="50292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38100" y="12700"/>
                  </a:lnTo>
                  <a:lnTo>
                    <a:pt x="88900" y="25400"/>
                  </a:lnTo>
                  <a:lnTo>
                    <a:pt x="139700" y="38100"/>
                  </a:lnTo>
                  <a:lnTo>
                    <a:pt x="1524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102100" y="48387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50800" y="0"/>
                  </a:moveTo>
                  <a:lnTo>
                    <a:pt x="38100" y="50800"/>
                  </a:lnTo>
                  <a:lnTo>
                    <a:pt x="38100" y="76200"/>
                  </a:lnTo>
                  <a:lnTo>
                    <a:pt x="25400" y="114300"/>
                  </a:lnTo>
                  <a:lnTo>
                    <a:pt x="12700" y="1397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216400" y="483870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38100" y="12700"/>
                  </a:moveTo>
                  <a:lnTo>
                    <a:pt x="38100" y="50800"/>
                  </a:lnTo>
                  <a:lnTo>
                    <a:pt x="38100" y="76200"/>
                  </a:lnTo>
                  <a:lnTo>
                    <a:pt x="38100" y="101600"/>
                  </a:lnTo>
                  <a:lnTo>
                    <a:pt x="50800" y="127000"/>
                  </a:lnTo>
                  <a:lnTo>
                    <a:pt x="63500" y="139700"/>
                  </a:lnTo>
                  <a:lnTo>
                    <a:pt x="63500" y="152400"/>
                  </a:lnTo>
                  <a:lnTo>
                    <a:pt x="76200" y="165100"/>
                  </a:lnTo>
                  <a:lnTo>
                    <a:pt x="101600" y="165100"/>
                  </a:lnTo>
                  <a:lnTo>
                    <a:pt x="114300" y="152400"/>
                  </a:lnTo>
                  <a:lnTo>
                    <a:pt x="114300" y="139700"/>
                  </a:lnTo>
                  <a:lnTo>
                    <a:pt x="114300" y="114300"/>
                  </a:lnTo>
                  <a:lnTo>
                    <a:pt x="114300" y="88900"/>
                  </a:lnTo>
                  <a:lnTo>
                    <a:pt x="88900" y="63500"/>
                  </a:lnTo>
                  <a:lnTo>
                    <a:pt x="63500" y="38100"/>
                  </a:ln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06400" y="2260600"/>
              <a:ext cx="419101" cy="419101"/>
            </a:xfrm>
            <a:custGeom>
              <a:avLst/>
              <a:gdLst/>
              <a:ahLst/>
              <a:cxnLst/>
              <a:rect l="0" t="0" r="0" b="0"/>
              <a:pathLst>
                <a:path w="419101" h="419101">
                  <a:moveTo>
                    <a:pt x="381000" y="12700"/>
                  </a:moveTo>
                  <a:lnTo>
                    <a:pt x="393700" y="0"/>
                  </a:lnTo>
                  <a:lnTo>
                    <a:pt x="381000" y="12700"/>
                  </a:lnTo>
                  <a:lnTo>
                    <a:pt x="304800" y="63500"/>
                  </a:lnTo>
                  <a:lnTo>
                    <a:pt x="266700" y="88900"/>
                  </a:lnTo>
                  <a:lnTo>
                    <a:pt x="215900" y="114300"/>
                  </a:lnTo>
                  <a:lnTo>
                    <a:pt x="177800" y="152400"/>
                  </a:lnTo>
                  <a:lnTo>
                    <a:pt x="114300" y="190500"/>
                  </a:lnTo>
                  <a:lnTo>
                    <a:pt x="76200" y="203200"/>
                  </a:lnTo>
                  <a:lnTo>
                    <a:pt x="38100" y="241300"/>
                  </a:lnTo>
                  <a:lnTo>
                    <a:pt x="12700" y="266700"/>
                  </a:lnTo>
                  <a:lnTo>
                    <a:pt x="0" y="279400"/>
                  </a:lnTo>
                  <a:lnTo>
                    <a:pt x="0" y="304800"/>
                  </a:lnTo>
                  <a:lnTo>
                    <a:pt x="25400" y="317500"/>
                  </a:lnTo>
                  <a:lnTo>
                    <a:pt x="38100" y="330200"/>
                  </a:lnTo>
                  <a:lnTo>
                    <a:pt x="76200" y="342900"/>
                  </a:lnTo>
                  <a:lnTo>
                    <a:pt x="127000" y="342900"/>
                  </a:lnTo>
                  <a:lnTo>
                    <a:pt x="177800" y="355600"/>
                  </a:lnTo>
                  <a:lnTo>
                    <a:pt x="228600" y="368300"/>
                  </a:lnTo>
                  <a:lnTo>
                    <a:pt x="279400" y="381000"/>
                  </a:lnTo>
                  <a:lnTo>
                    <a:pt x="330200" y="393700"/>
                  </a:lnTo>
                  <a:lnTo>
                    <a:pt x="368300" y="393700"/>
                  </a:lnTo>
                  <a:lnTo>
                    <a:pt x="406400" y="406400"/>
                  </a:lnTo>
                  <a:lnTo>
                    <a:pt x="419100" y="419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69900" y="2527300"/>
              <a:ext cx="2324101" cy="190501"/>
            </a:xfrm>
            <a:custGeom>
              <a:avLst/>
              <a:gdLst/>
              <a:ahLst/>
              <a:cxnLst/>
              <a:rect l="0" t="0" r="0" b="0"/>
              <a:pathLst>
                <a:path w="2324101" h="190501">
                  <a:moveTo>
                    <a:pt x="0" y="50800"/>
                  </a:moveTo>
                  <a:lnTo>
                    <a:pt x="12700" y="50800"/>
                  </a:lnTo>
                  <a:lnTo>
                    <a:pt x="76200" y="50800"/>
                  </a:lnTo>
                  <a:lnTo>
                    <a:pt x="114300" y="50800"/>
                  </a:lnTo>
                  <a:lnTo>
                    <a:pt x="152400" y="50800"/>
                  </a:lnTo>
                  <a:lnTo>
                    <a:pt x="215900" y="50800"/>
                  </a:lnTo>
                  <a:lnTo>
                    <a:pt x="279400" y="50800"/>
                  </a:lnTo>
                  <a:lnTo>
                    <a:pt x="355600" y="50800"/>
                  </a:lnTo>
                  <a:lnTo>
                    <a:pt x="431800" y="50800"/>
                  </a:lnTo>
                  <a:lnTo>
                    <a:pt x="533400" y="50800"/>
                  </a:lnTo>
                  <a:lnTo>
                    <a:pt x="622300" y="63500"/>
                  </a:lnTo>
                  <a:lnTo>
                    <a:pt x="723900" y="50800"/>
                  </a:lnTo>
                  <a:lnTo>
                    <a:pt x="825500" y="50800"/>
                  </a:lnTo>
                  <a:lnTo>
                    <a:pt x="927100" y="50800"/>
                  </a:lnTo>
                  <a:lnTo>
                    <a:pt x="1028700" y="50800"/>
                  </a:lnTo>
                  <a:lnTo>
                    <a:pt x="1117600" y="50800"/>
                  </a:lnTo>
                  <a:lnTo>
                    <a:pt x="1219200" y="50800"/>
                  </a:lnTo>
                  <a:lnTo>
                    <a:pt x="1308100" y="38100"/>
                  </a:lnTo>
                  <a:lnTo>
                    <a:pt x="1409700" y="38100"/>
                  </a:lnTo>
                  <a:lnTo>
                    <a:pt x="1511300" y="38100"/>
                  </a:lnTo>
                  <a:lnTo>
                    <a:pt x="1612900" y="38100"/>
                  </a:lnTo>
                  <a:lnTo>
                    <a:pt x="1714500" y="38100"/>
                  </a:lnTo>
                  <a:lnTo>
                    <a:pt x="1803400" y="25400"/>
                  </a:lnTo>
                  <a:lnTo>
                    <a:pt x="1905000" y="25400"/>
                  </a:lnTo>
                  <a:lnTo>
                    <a:pt x="1981200" y="12700"/>
                  </a:lnTo>
                  <a:lnTo>
                    <a:pt x="2057400" y="12700"/>
                  </a:lnTo>
                  <a:lnTo>
                    <a:pt x="2133600" y="12700"/>
                  </a:lnTo>
                  <a:lnTo>
                    <a:pt x="2184400" y="12700"/>
                  </a:lnTo>
                  <a:lnTo>
                    <a:pt x="2247900" y="12700"/>
                  </a:lnTo>
                  <a:lnTo>
                    <a:pt x="2286000" y="12700"/>
                  </a:lnTo>
                  <a:lnTo>
                    <a:pt x="2311400" y="12700"/>
                  </a:lnTo>
                  <a:lnTo>
                    <a:pt x="2324100" y="12700"/>
                  </a:lnTo>
                  <a:lnTo>
                    <a:pt x="2324100" y="0"/>
                  </a:lnTo>
                  <a:lnTo>
                    <a:pt x="2324100" y="12700"/>
                  </a:lnTo>
                  <a:lnTo>
                    <a:pt x="2311400" y="12700"/>
                  </a:lnTo>
                  <a:lnTo>
                    <a:pt x="2298700" y="25400"/>
                  </a:lnTo>
                  <a:lnTo>
                    <a:pt x="2222500" y="76200"/>
                  </a:lnTo>
                  <a:lnTo>
                    <a:pt x="2197100" y="88900"/>
                  </a:lnTo>
                  <a:lnTo>
                    <a:pt x="2171700" y="114300"/>
                  </a:lnTo>
                  <a:lnTo>
                    <a:pt x="2133600" y="127000"/>
                  </a:lnTo>
                  <a:lnTo>
                    <a:pt x="2108200" y="152400"/>
                  </a:lnTo>
                  <a:lnTo>
                    <a:pt x="2070100" y="152400"/>
                  </a:lnTo>
                  <a:lnTo>
                    <a:pt x="2057400" y="165100"/>
                  </a:lnTo>
                  <a:lnTo>
                    <a:pt x="2032000" y="177800"/>
                  </a:lnTo>
                  <a:lnTo>
                    <a:pt x="2019300" y="190500"/>
                  </a:lnTo>
                  <a:lnTo>
                    <a:pt x="2019300" y="190500"/>
                  </a:lnTo>
                  <a:lnTo>
                    <a:pt x="20193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578100" y="2374900"/>
              <a:ext cx="177801" cy="127001"/>
            </a:xfrm>
            <a:custGeom>
              <a:avLst/>
              <a:gdLst/>
              <a:ahLst/>
              <a:cxnLst/>
              <a:rect l="0" t="0" r="0" b="0"/>
              <a:pathLst>
                <a:path w="177801" h="127001">
                  <a:moveTo>
                    <a:pt x="177800" y="127000"/>
                  </a:moveTo>
                  <a:lnTo>
                    <a:pt x="177800" y="114300"/>
                  </a:lnTo>
                  <a:lnTo>
                    <a:pt x="177800" y="114300"/>
                  </a:lnTo>
                  <a:lnTo>
                    <a:pt x="101600" y="38100"/>
                  </a:ln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65200" y="24765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38100" y="0"/>
                  </a:moveTo>
                  <a:lnTo>
                    <a:pt x="38100" y="12700"/>
                  </a:lnTo>
                  <a:lnTo>
                    <a:pt x="38100" y="12700"/>
                  </a:lnTo>
                  <a:lnTo>
                    <a:pt x="12700" y="101600"/>
                  </a:lnTo>
                  <a:lnTo>
                    <a:pt x="12700" y="139700"/>
                  </a:lnTo>
                  <a:lnTo>
                    <a:pt x="0" y="177800"/>
                  </a:lnTo>
                  <a:lnTo>
                    <a:pt x="0" y="215900"/>
                  </a:lnTo>
                  <a:lnTo>
                    <a:pt x="0" y="254000"/>
                  </a:lnTo>
                  <a:lnTo>
                    <a:pt x="0" y="292100"/>
                  </a:lnTo>
                  <a:lnTo>
                    <a:pt x="0" y="330200"/>
                  </a:lnTo>
                  <a:lnTo>
                    <a:pt x="0" y="342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12800" y="2997200"/>
              <a:ext cx="177801" cy="254001"/>
            </a:xfrm>
            <a:custGeom>
              <a:avLst/>
              <a:gdLst/>
              <a:ahLst/>
              <a:cxnLst/>
              <a:rect l="0" t="0" r="0" b="0"/>
              <a:pathLst>
                <a:path w="177801" h="254001">
                  <a:moveTo>
                    <a:pt x="139700" y="25400"/>
                  </a:moveTo>
                  <a:lnTo>
                    <a:pt x="139700" y="1270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1270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38100" y="114300"/>
                  </a:lnTo>
                  <a:lnTo>
                    <a:pt x="50800" y="139700"/>
                  </a:lnTo>
                  <a:lnTo>
                    <a:pt x="63500" y="177800"/>
                  </a:lnTo>
                  <a:lnTo>
                    <a:pt x="76200" y="190500"/>
                  </a:lnTo>
                  <a:lnTo>
                    <a:pt x="88900" y="215900"/>
                  </a:lnTo>
                  <a:lnTo>
                    <a:pt x="88900" y="228600"/>
                  </a:lnTo>
                  <a:lnTo>
                    <a:pt x="76200" y="254000"/>
                  </a:lnTo>
                  <a:lnTo>
                    <a:pt x="88900" y="241300"/>
                  </a:lnTo>
                  <a:lnTo>
                    <a:pt x="76200" y="254000"/>
                  </a:lnTo>
                  <a:lnTo>
                    <a:pt x="50800" y="254000"/>
                  </a:lnTo>
                  <a:lnTo>
                    <a:pt x="38100" y="241300"/>
                  </a:lnTo>
                  <a:lnTo>
                    <a:pt x="38100" y="228600"/>
                  </a:lnTo>
                  <a:lnTo>
                    <a:pt x="38100" y="203200"/>
                  </a:lnTo>
                  <a:lnTo>
                    <a:pt x="38100" y="190500"/>
                  </a:lnTo>
                  <a:lnTo>
                    <a:pt x="50800" y="165100"/>
                  </a:lnTo>
                  <a:lnTo>
                    <a:pt x="76200" y="139700"/>
                  </a:lnTo>
                  <a:lnTo>
                    <a:pt x="88900" y="114300"/>
                  </a:lnTo>
                  <a:lnTo>
                    <a:pt x="127000" y="88900"/>
                  </a:lnTo>
                  <a:lnTo>
                    <a:pt x="152400" y="63500"/>
                  </a:lnTo>
                  <a:lnTo>
                    <a:pt x="165100" y="38100"/>
                  </a:lnTo>
                  <a:lnTo>
                    <a:pt x="1778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270000" y="2501900"/>
              <a:ext cx="76201" cy="292101"/>
            </a:xfrm>
            <a:custGeom>
              <a:avLst/>
              <a:gdLst/>
              <a:ahLst/>
              <a:cxnLst/>
              <a:rect l="0" t="0" r="0" b="0"/>
              <a:pathLst>
                <a:path w="76201" h="292101">
                  <a:moveTo>
                    <a:pt x="76200" y="0"/>
                  </a:moveTo>
                  <a:lnTo>
                    <a:pt x="76200" y="0"/>
                  </a:lnTo>
                  <a:lnTo>
                    <a:pt x="50800" y="76200"/>
                  </a:lnTo>
                  <a:lnTo>
                    <a:pt x="50800" y="114300"/>
                  </a:lnTo>
                  <a:lnTo>
                    <a:pt x="38100" y="152400"/>
                  </a:lnTo>
                  <a:lnTo>
                    <a:pt x="25400" y="190500"/>
                  </a:lnTo>
                  <a:lnTo>
                    <a:pt x="12700" y="228600"/>
                  </a:lnTo>
                  <a:lnTo>
                    <a:pt x="12700" y="279400"/>
                  </a:lnTo>
                  <a:lnTo>
                    <a:pt x="0" y="292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206500" y="3009900"/>
              <a:ext cx="152401" cy="279401"/>
            </a:xfrm>
            <a:custGeom>
              <a:avLst/>
              <a:gdLst/>
              <a:ahLst/>
              <a:cxnLst/>
              <a:rect l="0" t="0" r="0" b="0"/>
              <a:pathLst>
                <a:path w="152401" h="279401">
                  <a:moveTo>
                    <a:pt x="114300" y="50800"/>
                  </a:moveTo>
                  <a:lnTo>
                    <a:pt x="139700" y="50800"/>
                  </a:lnTo>
                  <a:lnTo>
                    <a:pt x="152400" y="50800"/>
                  </a:lnTo>
                  <a:lnTo>
                    <a:pt x="152400" y="50800"/>
                  </a:lnTo>
                  <a:lnTo>
                    <a:pt x="152400" y="25400"/>
                  </a:lnTo>
                  <a:lnTo>
                    <a:pt x="139700" y="127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76200" y="12700"/>
                  </a:lnTo>
                  <a:lnTo>
                    <a:pt x="50800" y="127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38100" y="101600"/>
                  </a:lnTo>
                  <a:lnTo>
                    <a:pt x="63500" y="101600"/>
                  </a:lnTo>
                  <a:lnTo>
                    <a:pt x="762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27000" y="88900"/>
                  </a:lnTo>
                  <a:lnTo>
                    <a:pt x="127000" y="101600"/>
                  </a:lnTo>
                  <a:lnTo>
                    <a:pt x="127000" y="1270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101600" y="203200"/>
                  </a:lnTo>
                  <a:lnTo>
                    <a:pt x="101600" y="228600"/>
                  </a:lnTo>
                  <a:lnTo>
                    <a:pt x="88900" y="254000"/>
                  </a:lnTo>
                  <a:lnTo>
                    <a:pt x="76200" y="266700"/>
                  </a:lnTo>
                  <a:lnTo>
                    <a:pt x="76200" y="279400"/>
                  </a:lnTo>
                  <a:lnTo>
                    <a:pt x="7620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689100" y="25019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38100" y="0"/>
                  </a:moveTo>
                  <a:lnTo>
                    <a:pt x="38100" y="0"/>
                  </a:lnTo>
                  <a:lnTo>
                    <a:pt x="38100" y="12700"/>
                  </a:lnTo>
                  <a:lnTo>
                    <a:pt x="25400" y="101600"/>
                  </a:lnTo>
                  <a:lnTo>
                    <a:pt x="25400" y="152400"/>
                  </a:lnTo>
                  <a:lnTo>
                    <a:pt x="12700" y="190500"/>
                  </a:lnTo>
                  <a:lnTo>
                    <a:pt x="0" y="241300"/>
                  </a:lnTo>
                  <a:lnTo>
                    <a:pt x="0" y="254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574800" y="29845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50800" y="0"/>
                  </a:moveTo>
                  <a:lnTo>
                    <a:pt x="38100" y="508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689100" y="30353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38100" y="25400"/>
                  </a:moveTo>
                  <a:lnTo>
                    <a:pt x="12700" y="635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12700" y="190500"/>
                  </a:lnTo>
                  <a:lnTo>
                    <a:pt x="25400" y="190500"/>
                  </a:lnTo>
                  <a:lnTo>
                    <a:pt x="50800" y="177800"/>
                  </a:lnTo>
                  <a:lnTo>
                    <a:pt x="63500" y="177800"/>
                  </a:lnTo>
                  <a:lnTo>
                    <a:pt x="88900" y="152400"/>
                  </a:lnTo>
                  <a:lnTo>
                    <a:pt x="101600" y="127000"/>
                  </a:lnTo>
                  <a:lnTo>
                    <a:pt x="114300" y="101600"/>
                  </a:lnTo>
                  <a:lnTo>
                    <a:pt x="114300" y="76200"/>
                  </a:lnTo>
                  <a:lnTo>
                    <a:pt x="101600" y="50800"/>
                  </a:lnTo>
                  <a:lnTo>
                    <a:pt x="88900" y="25400"/>
                  </a:lnTo>
                  <a:lnTo>
                    <a:pt x="63500" y="12700"/>
                  </a:lnTo>
                  <a:lnTo>
                    <a:pt x="50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082800" y="24892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25400" y="0"/>
                  </a:moveTo>
                  <a:lnTo>
                    <a:pt x="38100" y="12700"/>
                  </a:lnTo>
                  <a:lnTo>
                    <a:pt x="38100" y="50800"/>
                  </a:lnTo>
                  <a:lnTo>
                    <a:pt x="38100" y="88900"/>
                  </a:lnTo>
                  <a:lnTo>
                    <a:pt x="25400" y="114300"/>
                  </a:lnTo>
                  <a:lnTo>
                    <a:pt x="12700" y="152400"/>
                  </a:lnTo>
                  <a:lnTo>
                    <a:pt x="0" y="2032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057400" y="30607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184400" y="30988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374900" y="25146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25400" y="50800"/>
                  </a:lnTo>
                  <a:lnTo>
                    <a:pt x="25400" y="88900"/>
                  </a:lnTo>
                  <a:lnTo>
                    <a:pt x="12700" y="127000"/>
                  </a:lnTo>
                  <a:lnTo>
                    <a:pt x="0" y="177800"/>
                  </a:lnTo>
                  <a:lnTo>
                    <a:pt x="0" y="215900"/>
                  </a:lnTo>
                  <a:lnTo>
                    <a:pt x="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374900" y="30607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508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425700" y="30607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50800" y="0"/>
                  </a:moveTo>
                  <a:lnTo>
                    <a:pt x="101600" y="0"/>
                  </a:lnTo>
                  <a:lnTo>
                    <a:pt x="127000" y="0"/>
                  </a:lnTo>
                  <a:lnTo>
                    <a:pt x="139700" y="12700"/>
                  </a:lnTo>
                  <a:lnTo>
                    <a:pt x="152400" y="38100"/>
                  </a:lnTo>
                  <a:lnTo>
                    <a:pt x="152400" y="50800"/>
                  </a:lnTo>
                  <a:lnTo>
                    <a:pt x="139700" y="76200"/>
                  </a:lnTo>
                  <a:lnTo>
                    <a:pt x="114300" y="88900"/>
                  </a:lnTo>
                  <a:lnTo>
                    <a:pt x="101600" y="101600"/>
                  </a:lnTo>
                  <a:lnTo>
                    <a:pt x="63500" y="114300"/>
                  </a:lnTo>
                  <a:lnTo>
                    <a:pt x="38100" y="127000"/>
                  </a:lnTo>
                  <a:lnTo>
                    <a:pt x="25400" y="127000"/>
                  </a:lnTo>
                  <a:lnTo>
                    <a:pt x="12700" y="152400"/>
                  </a:lnTo>
                  <a:lnTo>
                    <a:pt x="0" y="139700"/>
                  </a:lnTo>
                  <a:lnTo>
                    <a:pt x="12700" y="152400"/>
                  </a:lnTo>
                  <a:lnTo>
                    <a:pt x="76200" y="177800"/>
                  </a:lnTo>
                  <a:lnTo>
                    <a:pt x="114300" y="190500"/>
                  </a:lnTo>
                  <a:lnTo>
                    <a:pt x="165100" y="203200"/>
                  </a:lnTo>
                  <a:lnTo>
                    <a:pt x="1778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651000" y="25400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25400" y="25400"/>
                  </a:moveTo>
                  <a:lnTo>
                    <a:pt x="38100" y="25400"/>
                  </a:lnTo>
                  <a:lnTo>
                    <a:pt x="50800" y="38100"/>
                  </a:lnTo>
                  <a:lnTo>
                    <a:pt x="50800" y="50800"/>
                  </a:lnTo>
                  <a:lnTo>
                    <a:pt x="88900" y="635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88900" y="25400"/>
                  </a:lnTo>
                  <a:lnTo>
                    <a:pt x="76200" y="12700"/>
                  </a:lnTo>
                  <a:lnTo>
                    <a:pt x="63500" y="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88900" y="76200"/>
                  </a:lnTo>
                  <a:lnTo>
                    <a:pt x="101600" y="76200"/>
                  </a:lnTo>
                  <a:lnTo>
                    <a:pt x="88900" y="762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14300" y="38100"/>
                  </a:lnTo>
                  <a:lnTo>
                    <a:pt x="101600" y="25400"/>
                  </a:lnTo>
                  <a:lnTo>
                    <a:pt x="88900" y="1270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63500" y="25400"/>
                  </a:lnTo>
                  <a:lnTo>
                    <a:pt x="50800" y="25400"/>
                  </a:lnTo>
                  <a:lnTo>
                    <a:pt x="50800" y="38100"/>
                  </a:lnTo>
                  <a:lnTo>
                    <a:pt x="50800" y="63500"/>
                  </a:lnTo>
                  <a:lnTo>
                    <a:pt x="63500" y="635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114300" y="635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01600" y="2540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508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12700" y="38100"/>
                  </a:lnTo>
                  <a:lnTo>
                    <a:pt x="12700" y="63500"/>
                  </a:lnTo>
                  <a:lnTo>
                    <a:pt x="12700" y="63500"/>
                  </a:lnTo>
                  <a:lnTo>
                    <a:pt x="38100" y="762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114300" y="635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88900" y="1270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38100" y="254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114300" y="635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50800" y="254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1270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6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 rot="20696940">
            <a:off x="-1139825" y="274638"/>
            <a:ext cx="5837238" cy="801687"/>
          </a:xfrm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Words to Know</a:t>
            </a:r>
          </a:p>
        </p:txBody>
      </p:sp>
      <p:sp>
        <p:nvSpPr>
          <p:cNvPr id="12" name="Rectangle 11"/>
          <p:cNvSpPr/>
          <p:nvPr/>
        </p:nvSpPr>
        <p:spPr>
          <a:xfrm rot="120000">
            <a:off x="6859588" y="4878388"/>
            <a:ext cx="685800" cy="10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8" y="3913188"/>
            <a:ext cx="8945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y-intercept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238" y="4435475"/>
            <a:ext cx="89344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00"/>
                </a:solidFill>
              </a:rPr>
              <a:t>where the line crosses the y-axis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63" y="2555875"/>
            <a:ext cx="902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slope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125" y="3079750"/>
            <a:ext cx="8945563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00"/>
                </a:solidFill>
              </a:rPr>
              <a:t>the steepness of a line expressed as a ratio, the rate of change, rise over run</a:t>
            </a:r>
            <a:r>
              <a:rPr lang="en-US" altLang="en-US" sz="2000"/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238" y="977900"/>
            <a:ext cx="889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slope-intercept method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238" y="1506538"/>
            <a:ext cx="893445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00"/>
                </a:solidFill>
              </a:rPr>
              <a:t>the method used to graph a linear equation using slope-intercept form, </a:t>
            </a: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</a:rPr>
              <a:t>draw a line using only two points on the coordinate plane.</a:t>
            </a:r>
          </a:p>
        </p:txBody>
      </p:sp>
      <p:sp>
        <p:nvSpPr>
          <p:cNvPr id="43018" name="TextBox 19"/>
          <p:cNvSpPr txBox="1">
            <a:spLocks noChangeArrowheads="1"/>
          </p:cNvSpPr>
          <p:nvPr/>
        </p:nvSpPr>
        <p:spPr bwMode="auto">
          <a:xfrm rot="150057">
            <a:off x="6810375" y="4848225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/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643653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20000">
            <a:off x="6859588" y="4878388"/>
            <a:ext cx="685800" cy="10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35" name="TextBox 19"/>
          <p:cNvSpPr txBox="1">
            <a:spLocks noChangeArrowheads="1"/>
          </p:cNvSpPr>
          <p:nvPr/>
        </p:nvSpPr>
        <p:spPr bwMode="auto">
          <a:xfrm rot="150057">
            <a:off x="6810375" y="4848225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/>
              <a:t>Slope</a:t>
            </a:r>
          </a:p>
        </p:txBody>
      </p:sp>
      <p:sp>
        <p:nvSpPr>
          <p:cNvPr id="44036" name="TextBox 12"/>
          <p:cNvSpPr txBox="1">
            <a:spLocks noChangeArrowheads="1"/>
          </p:cNvSpPr>
          <p:nvPr/>
        </p:nvSpPr>
        <p:spPr bwMode="auto">
          <a:xfrm>
            <a:off x="468313" y="144463"/>
            <a:ext cx="830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/>
              <a:t>Graphing from Slope-Intercept 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088" y="1066800"/>
            <a:ext cx="4381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represent x and y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coordinates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7444" y="2133600"/>
            <a:ext cx="3945311" cy="92333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000" y="1757363"/>
            <a:ext cx="0" cy="6048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59113" y="1757363"/>
            <a:ext cx="1741487" cy="6048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14600" y="2895600"/>
            <a:ext cx="1660525" cy="904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57338" y="3789363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slope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9063" y="3789363"/>
            <a:ext cx="2446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y-intercept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“b” for begin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29138" y="2895600"/>
            <a:ext cx="1660525" cy="904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82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20000">
            <a:off x="6859588" y="4878388"/>
            <a:ext cx="685800" cy="10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59" name="TextBox 19"/>
          <p:cNvSpPr txBox="1">
            <a:spLocks noChangeArrowheads="1"/>
          </p:cNvSpPr>
          <p:nvPr/>
        </p:nvSpPr>
        <p:spPr bwMode="auto">
          <a:xfrm rot="150057">
            <a:off x="6810375" y="4848225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/>
              <a:t>Slope</a:t>
            </a:r>
          </a:p>
        </p:txBody>
      </p:sp>
      <p:sp>
        <p:nvSpPr>
          <p:cNvPr id="45060" name="TextBox 12"/>
          <p:cNvSpPr txBox="1">
            <a:spLocks noChangeArrowheads="1"/>
          </p:cNvSpPr>
          <p:nvPr/>
        </p:nvSpPr>
        <p:spPr bwMode="auto">
          <a:xfrm>
            <a:off x="479425" y="142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FF"/>
                </a:solidFill>
              </a:rPr>
              <a:t>Graphing from Slope-Intercept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762000"/>
            <a:ext cx="8839200" cy="498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Steps: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Identify the y-intercept and the slope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Plot the y-intercept on the y-axis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From the y-intercept, count the slope using rise over run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Repeat until you have made as many points as possible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</a:rPr>
              <a:t>Draw the line (arrows) with a straightedge</a:t>
            </a:r>
          </a:p>
        </p:txBody>
      </p:sp>
    </p:spTree>
    <p:extLst>
      <p:ext uri="{BB962C8B-B14F-4D97-AF65-F5344CB8AC3E}">
        <p14:creationId xmlns:p14="http://schemas.microsoft.com/office/powerpoint/2010/main" val="275588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133600"/>
            <a:ext cx="501295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44022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8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09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smtClean="0"/>
              <a:t>Converting equations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09800"/>
            <a:ext cx="9144000" cy="464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altLang="en-US" sz="4800" smtClean="0"/>
              <a:t>When equations are in standard form (Ax + By = C), then you need to change them into slope-intercept form (y = mx + b)</a:t>
            </a:r>
          </a:p>
        </p:txBody>
      </p:sp>
    </p:spTree>
    <p:extLst>
      <p:ext uri="{BB962C8B-B14F-4D97-AF65-F5344CB8AC3E}">
        <p14:creationId xmlns:p14="http://schemas.microsoft.com/office/powerpoint/2010/main" val="33483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chemeClr val="tx1"/>
                </a:solidFill>
              </a:rPr>
              <a:t>Converting equations</a:t>
            </a:r>
          </a:p>
        </p:txBody>
      </p:sp>
      <p:graphicFrame>
        <p:nvGraphicFramePr>
          <p:cNvPr id="47107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71800" y="1905000"/>
          <a:ext cx="31813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723586" imgH="203112" progId="Equation.3">
                  <p:embed/>
                </p:oleObj>
              </mc:Choice>
              <mc:Fallback>
                <p:oleObj name="Equation" r:id="rId3" imgW="723586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05000"/>
                        <a:ext cx="31813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How to write equations from graphs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>
                <a:latin typeface="Times New Roman" pitchFamily="18" charset="0"/>
              </a:rPr>
              <a:t> Identify the y-intercept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2) Find 2 lattice points and count the slope using rise over run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3) Write the equation in slope-intercept form using the found slope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and the y-intercept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46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555750" y="120650"/>
            <a:ext cx="6484938" cy="6553200"/>
            <a:chOff x="263" y="192"/>
            <a:chExt cx="4085" cy="4128"/>
          </a:xfrm>
        </p:grpSpPr>
        <p:grpSp>
          <p:nvGrpSpPr>
            <p:cNvPr id="49156" name="Group 3"/>
            <p:cNvGrpSpPr>
              <a:grpSpLocks/>
            </p:cNvGrpSpPr>
            <p:nvPr/>
          </p:nvGrpSpPr>
          <p:grpSpPr bwMode="auto">
            <a:xfrm>
              <a:off x="263" y="192"/>
              <a:ext cx="4085" cy="4128"/>
              <a:chOff x="263" y="192"/>
              <a:chExt cx="4085" cy="4128"/>
            </a:xfrm>
          </p:grpSpPr>
          <p:grpSp>
            <p:nvGrpSpPr>
              <p:cNvPr id="49164" name="Group 4"/>
              <p:cNvGrpSpPr>
                <a:grpSpLocks/>
              </p:cNvGrpSpPr>
              <p:nvPr/>
            </p:nvGrpSpPr>
            <p:grpSpPr bwMode="auto">
              <a:xfrm>
                <a:off x="336" y="192"/>
                <a:ext cx="4012" cy="4128"/>
                <a:chOff x="336" y="192"/>
                <a:chExt cx="4012" cy="4128"/>
              </a:xfrm>
            </p:grpSpPr>
            <p:grpSp>
              <p:nvGrpSpPr>
                <p:cNvPr id="49166" name="Group 5"/>
                <p:cNvGrpSpPr>
                  <a:grpSpLocks/>
                </p:cNvGrpSpPr>
                <p:nvPr/>
              </p:nvGrpSpPr>
              <p:grpSpPr bwMode="auto">
                <a:xfrm>
                  <a:off x="336" y="192"/>
                  <a:ext cx="4012" cy="4128"/>
                  <a:chOff x="336" y="192"/>
                  <a:chExt cx="4012" cy="4128"/>
                </a:xfrm>
              </p:grpSpPr>
              <p:grpSp>
                <p:nvGrpSpPr>
                  <p:cNvPr id="4917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36" y="192"/>
                    <a:ext cx="4012" cy="4128"/>
                    <a:chOff x="1233" y="1326"/>
                    <a:chExt cx="10029" cy="10320"/>
                  </a:xfrm>
                </p:grpSpPr>
                <p:sp>
                  <p:nvSpPr>
                    <p:cNvPr id="4917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63" y="1326"/>
                      <a:ext cx="1596" cy="136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4800" i="1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y</a:t>
                      </a:r>
                    </a:p>
                  </p:txBody>
                </p:sp>
                <p:grpSp>
                  <p:nvGrpSpPr>
                    <p:cNvPr id="4917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3" y="2574"/>
                      <a:ext cx="9072" cy="9072"/>
                      <a:chOff x="666" y="1440"/>
                      <a:chExt cx="9072" cy="9072"/>
                    </a:xfrm>
                  </p:grpSpPr>
                  <p:grpSp>
                    <p:nvGrpSpPr>
                      <p:cNvPr id="49183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25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6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7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8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4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4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21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2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3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5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2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17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8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9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2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6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0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1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5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6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7" name="Group 29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-2245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09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0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1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12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8" name="Group 34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-544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05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6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7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8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89" name="Group 39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59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201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2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90" name="Group 44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2858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197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98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99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00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9191" name="Group 49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1" y="5126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49193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94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95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96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9192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38" y="1440"/>
                        <a:ext cx="0" cy="90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18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9" y="2574"/>
                      <a:ext cx="0" cy="907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8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3" y="7677"/>
                      <a:ext cx="907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82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50" y="7026"/>
                      <a:ext cx="912" cy="102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4800" i="1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49177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1" y="2728"/>
                    <a:ext cx="219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   1    2    3   4    5    6    7   8</a:t>
                    </a:r>
                  </a:p>
                </p:txBody>
              </p:sp>
            </p:grpSp>
            <p:grpSp>
              <p:nvGrpSpPr>
                <p:cNvPr id="49167" name="Group 59"/>
                <p:cNvGrpSpPr>
                  <a:grpSpLocks/>
                </p:cNvGrpSpPr>
                <p:nvPr/>
              </p:nvGrpSpPr>
              <p:grpSpPr bwMode="auto">
                <a:xfrm>
                  <a:off x="1996" y="801"/>
                  <a:ext cx="382" cy="1820"/>
                  <a:chOff x="1996" y="801"/>
                  <a:chExt cx="382" cy="1820"/>
                </a:xfrm>
              </p:grpSpPr>
              <p:sp>
                <p:nvSpPr>
                  <p:cNvPr id="4916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390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916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163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91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936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917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709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917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478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173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247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49174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027"/>
                    <a:ext cx="3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4917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801"/>
                    <a:ext cx="31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000000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000000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000000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000000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chemeClr val="tx2"/>
                        </a:solidFill>
                      </a:rPr>
                      <a:t>8</a:t>
                    </a:r>
                  </a:p>
                </p:txBody>
              </p:sp>
            </p:grpSp>
          </p:grpSp>
          <p:sp>
            <p:nvSpPr>
              <p:cNvPr id="49165" name="Text Box 68"/>
              <p:cNvSpPr txBox="1">
                <a:spLocks noChangeArrowheads="1"/>
              </p:cNvSpPr>
              <p:nvPr/>
            </p:nvSpPr>
            <p:spPr bwMode="auto">
              <a:xfrm>
                <a:off x="263" y="2732"/>
                <a:ext cx="18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>
                    <a:solidFill>
                      <a:schemeClr val="tx2"/>
                    </a:solidFill>
                  </a:rPr>
                  <a:t>  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7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6 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5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4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3 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2  </a:t>
                </a:r>
                <a:r>
                  <a:rPr lang="en-GB" altLang="en-US" sz="1800" b="1" baseline="30000">
                    <a:solidFill>
                      <a:schemeClr val="tx2"/>
                    </a:solidFill>
                  </a:rPr>
                  <a:t>–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1 </a:t>
                </a:r>
              </a:p>
            </p:txBody>
          </p:sp>
        </p:grpSp>
        <p:grpSp>
          <p:nvGrpSpPr>
            <p:cNvPr id="49157" name="Group 69"/>
            <p:cNvGrpSpPr>
              <a:grpSpLocks/>
            </p:cNvGrpSpPr>
            <p:nvPr/>
          </p:nvGrpSpPr>
          <p:grpSpPr bwMode="auto">
            <a:xfrm>
              <a:off x="1924" y="2843"/>
              <a:ext cx="542" cy="1369"/>
              <a:chOff x="1924" y="2843"/>
              <a:chExt cx="542" cy="1369"/>
            </a:xfrm>
          </p:grpSpPr>
          <p:sp>
            <p:nvSpPr>
              <p:cNvPr id="49158" name="Text Box 70"/>
              <p:cNvSpPr txBox="1">
                <a:spLocks noChangeArrowheads="1"/>
              </p:cNvSpPr>
              <p:nvPr/>
            </p:nvSpPr>
            <p:spPr bwMode="auto">
              <a:xfrm>
                <a:off x="1924" y="2843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49159" name="Text Box 71"/>
              <p:cNvSpPr txBox="1">
                <a:spLocks noChangeArrowheads="1"/>
              </p:cNvSpPr>
              <p:nvPr/>
            </p:nvSpPr>
            <p:spPr bwMode="auto">
              <a:xfrm>
                <a:off x="1924" y="3070"/>
                <a:ext cx="3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49160" name="Text Box 72"/>
              <p:cNvSpPr txBox="1">
                <a:spLocks noChangeArrowheads="1"/>
              </p:cNvSpPr>
              <p:nvPr/>
            </p:nvSpPr>
            <p:spPr bwMode="auto">
              <a:xfrm>
                <a:off x="1924" y="3297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49161" name="Text Box 73"/>
              <p:cNvSpPr txBox="1">
                <a:spLocks noChangeArrowheads="1"/>
              </p:cNvSpPr>
              <p:nvPr/>
            </p:nvSpPr>
            <p:spPr bwMode="auto">
              <a:xfrm>
                <a:off x="1924" y="3528"/>
                <a:ext cx="5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49162" name="Text Box 74"/>
              <p:cNvSpPr txBox="1">
                <a:spLocks noChangeArrowheads="1"/>
              </p:cNvSpPr>
              <p:nvPr/>
            </p:nvSpPr>
            <p:spPr bwMode="auto">
              <a:xfrm>
                <a:off x="1924" y="3750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49163" name="Text Box 75"/>
              <p:cNvSpPr txBox="1">
                <a:spLocks noChangeArrowheads="1"/>
              </p:cNvSpPr>
              <p:nvPr/>
            </p:nvSpPr>
            <p:spPr bwMode="auto">
              <a:xfrm>
                <a:off x="1924" y="3981"/>
                <a:ext cx="5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 baseline="30000">
                    <a:solidFill>
                      <a:schemeClr val="tx2"/>
                    </a:solidFill>
                  </a:rPr>
                  <a:t>-</a:t>
                </a:r>
                <a:r>
                  <a:rPr lang="en-GB" altLang="en-US" sz="1800" b="1">
                    <a:solidFill>
                      <a:schemeClr val="tx2"/>
                    </a:solidFill>
                  </a:rPr>
                  <a:t>6</a:t>
                </a:r>
              </a:p>
            </p:txBody>
          </p:sp>
        </p:grpSp>
      </p:grpSp>
      <p:cxnSp>
        <p:nvCxnSpPr>
          <p:cNvPr id="49155" name="Straight Arrow Connector 76"/>
          <p:cNvCxnSpPr>
            <a:cxnSpLocks noChangeShapeType="1"/>
          </p:cNvCxnSpPr>
          <p:nvPr/>
        </p:nvCxnSpPr>
        <p:spPr bwMode="auto">
          <a:xfrm flipH="1">
            <a:off x="2820988" y="554038"/>
            <a:ext cx="2971800" cy="59483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16768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11250" y="838200"/>
            <a:ext cx="6965950" cy="4572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2"/>
                </a:solidFill>
              </a:rPr>
              <a:t>How to write an equation from a point and slope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752600"/>
            <a:ext cx="723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Substitute the slope (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 and the point (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x, 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 into slope-intercept form (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mx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052763"/>
            <a:ext cx="7467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2) Solve the equation for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4038600"/>
            <a:ext cx="7467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3) Write a new equation in slope-intercept form using the    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given slope and the new y-intercept (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50567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6595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Write the equation of a line that passes through the point (-1, -6) with a slope of 4. </a:t>
            </a:r>
          </a:p>
        </p:txBody>
      </p:sp>
    </p:spTree>
    <p:extLst>
      <p:ext uri="{BB962C8B-B14F-4D97-AF65-F5344CB8AC3E}">
        <p14:creationId xmlns:p14="http://schemas.microsoft.com/office/powerpoint/2010/main" val="3043690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0"/>
                <a:ext cx="7620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0"/>
                <a:ext cx="7620000" cy="5715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81000" y="598714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95400" y="598714"/>
            <a:ext cx="0" cy="610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4514" y="22938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Multi-Step Equations ~ Clearing Fractions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20700" y="1219200"/>
            <a:ext cx="6032501" cy="4927601"/>
            <a:chOff x="520700" y="1219200"/>
            <a:chExt cx="6032501" cy="4927601"/>
          </a:xfrm>
        </p:grpSpPr>
        <p:sp>
          <p:nvSpPr>
            <p:cNvPr id="87" name="Freeform 86"/>
            <p:cNvSpPr/>
            <p:nvPr/>
          </p:nvSpPr>
          <p:spPr>
            <a:xfrm>
              <a:off x="3454400" y="1866900"/>
              <a:ext cx="419101" cy="1231901"/>
            </a:xfrm>
            <a:custGeom>
              <a:avLst/>
              <a:gdLst/>
              <a:ahLst/>
              <a:cxnLst/>
              <a:rect l="0" t="0" r="0" b="0"/>
              <a:pathLst>
                <a:path w="419101" h="1231901">
                  <a:moveTo>
                    <a:pt x="419100" y="0"/>
                  </a:moveTo>
                  <a:lnTo>
                    <a:pt x="419100" y="12700"/>
                  </a:lnTo>
                  <a:lnTo>
                    <a:pt x="355600" y="101600"/>
                  </a:lnTo>
                  <a:lnTo>
                    <a:pt x="317500" y="152400"/>
                  </a:lnTo>
                  <a:lnTo>
                    <a:pt x="266700" y="215900"/>
                  </a:lnTo>
                  <a:lnTo>
                    <a:pt x="228600" y="279400"/>
                  </a:lnTo>
                  <a:lnTo>
                    <a:pt x="177800" y="368300"/>
                  </a:lnTo>
                  <a:lnTo>
                    <a:pt x="139700" y="444500"/>
                  </a:lnTo>
                  <a:lnTo>
                    <a:pt x="101600" y="546100"/>
                  </a:lnTo>
                  <a:lnTo>
                    <a:pt x="50800" y="660400"/>
                  </a:lnTo>
                  <a:lnTo>
                    <a:pt x="25400" y="774700"/>
                  </a:lnTo>
                  <a:lnTo>
                    <a:pt x="0" y="901700"/>
                  </a:lnTo>
                  <a:lnTo>
                    <a:pt x="0" y="1016000"/>
                  </a:lnTo>
                  <a:lnTo>
                    <a:pt x="25400" y="1117600"/>
                  </a:lnTo>
                  <a:lnTo>
                    <a:pt x="63500" y="1193800"/>
                  </a:lnTo>
                  <a:lnTo>
                    <a:pt x="88900" y="1231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197600" y="1892300"/>
              <a:ext cx="355601" cy="850901"/>
            </a:xfrm>
            <a:custGeom>
              <a:avLst/>
              <a:gdLst/>
              <a:ahLst/>
              <a:cxnLst/>
              <a:rect l="0" t="0" r="0" b="0"/>
              <a:pathLst>
                <a:path w="355601" h="850901">
                  <a:moveTo>
                    <a:pt x="0" y="0"/>
                  </a:moveTo>
                  <a:lnTo>
                    <a:pt x="38100" y="25400"/>
                  </a:lnTo>
                  <a:lnTo>
                    <a:pt x="63500" y="50800"/>
                  </a:lnTo>
                  <a:lnTo>
                    <a:pt x="114300" y="76200"/>
                  </a:lnTo>
                  <a:lnTo>
                    <a:pt x="152400" y="127000"/>
                  </a:lnTo>
                  <a:lnTo>
                    <a:pt x="203200" y="177800"/>
                  </a:lnTo>
                  <a:lnTo>
                    <a:pt x="254000" y="254000"/>
                  </a:lnTo>
                  <a:lnTo>
                    <a:pt x="292100" y="317500"/>
                  </a:lnTo>
                  <a:lnTo>
                    <a:pt x="317500" y="393700"/>
                  </a:lnTo>
                  <a:lnTo>
                    <a:pt x="342900" y="457200"/>
                  </a:lnTo>
                  <a:lnTo>
                    <a:pt x="355600" y="533400"/>
                  </a:lnTo>
                  <a:lnTo>
                    <a:pt x="355600" y="596900"/>
                  </a:lnTo>
                  <a:lnTo>
                    <a:pt x="342900" y="673100"/>
                  </a:lnTo>
                  <a:lnTo>
                    <a:pt x="330200" y="736600"/>
                  </a:lnTo>
                  <a:lnTo>
                    <a:pt x="304800" y="812800"/>
                  </a:lnTo>
                  <a:lnTo>
                    <a:pt x="292100" y="850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921000" y="2235200"/>
              <a:ext cx="254001" cy="571501"/>
            </a:xfrm>
            <a:custGeom>
              <a:avLst/>
              <a:gdLst/>
              <a:ahLst/>
              <a:cxnLst/>
              <a:rect l="0" t="0" r="0" b="0"/>
              <a:pathLst>
                <a:path w="254001" h="571501">
                  <a:moveTo>
                    <a:pt x="101600" y="0"/>
                  </a:moveTo>
                  <a:lnTo>
                    <a:pt x="101600" y="0"/>
                  </a:lnTo>
                  <a:lnTo>
                    <a:pt x="101600" y="76200"/>
                  </a:lnTo>
                  <a:lnTo>
                    <a:pt x="76200" y="114300"/>
                  </a:lnTo>
                  <a:lnTo>
                    <a:pt x="63500" y="165100"/>
                  </a:lnTo>
                  <a:lnTo>
                    <a:pt x="38100" y="215900"/>
                  </a:lnTo>
                  <a:lnTo>
                    <a:pt x="25400" y="266700"/>
                  </a:lnTo>
                  <a:lnTo>
                    <a:pt x="12700" y="330200"/>
                  </a:lnTo>
                  <a:lnTo>
                    <a:pt x="0" y="381000"/>
                  </a:lnTo>
                  <a:lnTo>
                    <a:pt x="0" y="419100"/>
                  </a:lnTo>
                  <a:lnTo>
                    <a:pt x="25400" y="457200"/>
                  </a:lnTo>
                  <a:lnTo>
                    <a:pt x="38100" y="495300"/>
                  </a:lnTo>
                  <a:lnTo>
                    <a:pt x="76200" y="520700"/>
                  </a:lnTo>
                  <a:lnTo>
                    <a:pt x="114300" y="533400"/>
                  </a:lnTo>
                  <a:lnTo>
                    <a:pt x="139700" y="533400"/>
                  </a:lnTo>
                  <a:lnTo>
                    <a:pt x="177800" y="533400"/>
                  </a:lnTo>
                  <a:lnTo>
                    <a:pt x="215900" y="520700"/>
                  </a:lnTo>
                  <a:lnTo>
                    <a:pt x="228600" y="495300"/>
                  </a:lnTo>
                  <a:lnTo>
                    <a:pt x="254000" y="469900"/>
                  </a:lnTo>
                  <a:lnTo>
                    <a:pt x="254000" y="444500"/>
                  </a:lnTo>
                  <a:lnTo>
                    <a:pt x="241300" y="406400"/>
                  </a:lnTo>
                  <a:lnTo>
                    <a:pt x="215900" y="393700"/>
                  </a:lnTo>
                  <a:lnTo>
                    <a:pt x="190500" y="381000"/>
                  </a:lnTo>
                  <a:lnTo>
                    <a:pt x="165100" y="381000"/>
                  </a:lnTo>
                  <a:lnTo>
                    <a:pt x="139700" y="393700"/>
                  </a:lnTo>
                  <a:lnTo>
                    <a:pt x="114300" y="419100"/>
                  </a:lnTo>
                  <a:lnTo>
                    <a:pt x="88900" y="457200"/>
                  </a:lnTo>
                  <a:lnTo>
                    <a:pt x="76200" y="495300"/>
                  </a:lnTo>
                  <a:lnTo>
                    <a:pt x="63500" y="558800"/>
                  </a:lnTo>
                  <a:lnTo>
                    <a:pt x="50800" y="571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857500" y="1981200"/>
              <a:ext cx="1117601" cy="393701"/>
            </a:xfrm>
            <a:custGeom>
              <a:avLst/>
              <a:gdLst/>
              <a:ahLst/>
              <a:cxnLst/>
              <a:rect l="0" t="0" r="0" b="0"/>
              <a:pathLst>
                <a:path w="1117601" h="393701">
                  <a:moveTo>
                    <a:pt x="0" y="393700"/>
                  </a:moveTo>
                  <a:lnTo>
                    <a:pt x="50800" y="355600"/>
                  </a:lnTo>
                  <a:lnTo>
                    <a:pt x="88900" y="317500"/>
                  </a:lnTo>
                  <a:lnTo>
                    <a:pt x="127000" y="292100"/>
                  </a:lnTo>
                  <a:lnTo>
                    <a:pt x="165100" y="254000"/>
                  </a:lnTo>
                  <a:lnTo>
                    <a:pt x="215900" y="215900"/>
                  </a:lnTo>
                  <a:lnTo>
                    <a:pt x="266700" y="190500"/>
                  </a:lnTo>
                  <a:lnTo>
                    <a:pt x="330200" y="165100"/>
                  </a:lnTo>
                  <a:lnTo>
                    <a:pt x="393700" y="127000"/>
                  </a:lnTo>
                  <a:lnTo>
                    <a:pt x="469900" y="88900"/>
                  </a:lnTo>
                  <a:lnTo>
                    <a:pt x="546100" y="63500"/>
                  </a:lnTo>
                  <a:lnTo>
                    <a:pt x="622300" y="38100"/>
                  </a:lnTo>
                  <a:lnTo>
                    <a:pt x="698500" y="12700"/>
                  </a:lnTo>
                  <a:lnTo>
                    <a:pt x="749300" y="12700"/>
                  </a:lnTo>
                  <a:lnTo>
                    <a:pt x="812800" y="0"/>
                  </a:lnTo>
                  <a:lnTo>
                    <a:pt x="876300" y="0"/>
                  </a:lnTo>
                  <a:lnTo>
                    <a:pt x="939800" y="0"/>
                  </a:lnTo>
                  <a:lnTo>
                    <a:pt x="990600" y="12700"/>
                  </a:lnTo>
                  <a:lnTo>
                    <a:pt x="1041400" y="25400"/>
                  </a:lnTo>
                  <a:lnTo>
                    <a:pt x="1079500" y="38100"/>
                  </a:lnTo>
                  <a:lnTo>
                    <a:pt x="1092200" y="50800"/>
                  </a:lnTo>
                  <a:lnTo>
                    <a:pt x="1104900" y="63500"/>
                  </a:lnTo>
                  <a:lnTo>
                    <a:pt x="1117600" y="88900"/>
                  </a:lnTo>
                  <a:lnTo>
                    <a:pt x="1117600" y="101600"/>
                  </a:lnTo>
                  <a:lnTo>
                    <a:pt x="1117600" y="101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35300" y="1739900"/>
              <a:ext cx="1689101" cy="381001"/>
            </a:xfrm>
            <a:custGeom>
              <a:avLst/>
              <a:gdLst/>
              <a:ahLst/>
              <a:cxnLst/>
              <a:rect l="0" t="0" r="0" b="0"/>
              <a:pathLst>
                <a:path w="1689101" h="381001">
                  <a:moveTo>
                    <a:pt x="0" y="381000"/>
                  </a:moveTo>
                  <a:lnTo>
                    <a:pt x="25400" y="355600"/>
                  </a:lnTo>
                  <a:lnTo>
                    <a:pt x="76200" y="330200"/>
                  </a:lnTo>
                  <a:lnTo>
                    <a:pt x="114300" y="292100"/>
                  </a:lnTo>
                  <a:lnTo>
                    <a:pt x="177800" y="266700"/>
                  </a:lnTo>
                  <a:lnTo>
                    <a:pt x="228600" y="228600"/>
                  </a:lnTo>
                  <a:lnTo>
                    <a:pt x="304800" y="190500"/>
                  </a:lnTo>
                  <a:lnTo>
                    <a:pt x="381000" y="152400"/>
                  </a:lnTo>
                  <a:lnTo>
                    <a:pt x="457200" y="114300"/>
                  </a:lnTo>
                  <a:lnTo>
                    <a:pt x="546100" y="88900"/>
                  </a:lnTo>
                  <a:lnTo>
                    <a:pt x="635000" y="63500"/>
                  </a:lnTo>
                  <a:lnTo>
                    <a:pt x="723900" y="38100"/>
                  </a:lnTo>
                  <a:lnTo>
                    <a:pt x="812800" y="12700"/>
                  </a:lnTo>
                  <a:lnTo>
                    <a:pt x="901700" y="0"/>
                  </a:lnTo>
                  <a:lnTo>
                    <a:pt x="990600" y="0"/>
                  </a:lnTo>
                  <a:lnTo>
                    <a:pt x="1092200" y="0"/>
                  </a:lnTo>
                  <a:lnTo>
                    <a:pt x="1181100" y="12700"/>
                  </a:lnTo>
                  <a:lnTo>
                    <a:pt x="1257300" y="25400"/>
                  </a:lnTo>
                  <a:lnTo>
                    <a:pt x="1333500" y="63500"/>
                  </a:lnTo>
                  <a:lnTo>
                    <a:pt x="1397000" y="88900"/>
                  </a:lnTo>
                  <a:lnTo>
                    <a:pt x="1460500" y="114300"/>
                  </a:lnTo>
                  <a:lnTo>
                    <a:pt x="1524000" y="152400"/>
                  </a:lnTo>
                  <a:lnTo>
                    <a:pt x="1562100" y="190500"/>
                  </a:lnTo>
                  <a:lnTo>
                    <a:pt x="1600200" y="228600"/>
                  </a:lnTo>
                  <a:lnTo>
                    <a:pt x="1638300" y="266700"/>
                  </a:lnTo>
                  <a:lnTo>
                    <a:pt x="1663700" y="304800"/>
                  </a:lnTo>
                  <a:lnTo>
                    <a:pt x="1676400" y="342900"/>
                  </a:lnTo>
                  <a:lnTo>
                    <a:pt x="1689100" y="368300"/>
                  </a:lnTo>
                  <a:lnTo>
                    <a:pt x="1689100" y="381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97200" y="1600200"/>
              <a:ext cx="2197101" cy="482601"/>
            </a:xfrm>
            <a:custGeom>
              <a:avLst/>
              <a:gdLst/>
              <a:ahLst/>
              <a:cxnLst/>
              <a:rect l="0" t="0" r="0" b="0"/>
              <a:pathLst>
                <a:path w="2197101" h="482601">
                  <a:moveTo>
                    <a:pt x="0" y="368300"/>
                  </a:moveTo>
                  <a:lnTo>
                    <a:pt x="38100" y="330200"/>
                  </a:lnTo>
                  <a:lnTo>
                    <a:pt x="88900" y="292100"/>
                  </a:lnTo>
                  <a:lnTo>
                    <a:pt x="139700" y="266700"/>
                  </a:lnTo>
                  <a:lnTo>
                    <a:pt x="215900" y="228600"/>
                  </a:lnTo>
                  <a:lnTo>
                    <a:pt x="292100" y="190500"/>
                  </a:lnTo>
                  <a:lnTo>
                    <a:pt x="368300" y="165100"/>
                  </a:lnTo>
                  <a:lnTo>
                    <a:pt x="457200" y="127000"/>
                  </a:lnTo>
                  <a:lnTo>
                    <a:pt x="558800" y="88900"/>
                  </a:lnTo>
                  <a:lnTo>
                    <a:pt x="660400" y="63500"/>
                  </a:lnTo>
                  <a:lnTo>
                    <a:pt x="762000" y="38100"/>
                  </a:lnTo>
                  <a:lnTo>
                    <a:pt x="876300" y="12700"/>
                  </a:lnTo>
                  <a:lnTo>
                    <a:pt x="990600" y="12700"/>
                  </a:lnTo>
                  <a:lnTo>
                    <a:pt x="1104900" y="0"/>
                  </a:lnTo>
                  <a:lnTo>
                    <a:pt x="1219200" y="0"/>
                  </a:lnTo>
                  <a:lnTo>
                    <a:pt x="1333500" y="12700"/>
                  </a:lnTo>
                  <a:lnTo>
                    <a:pt x="1447800" y="25400"/>
                  </a:lnTo>
                  <a:lnTo>
                    <a:pt x="1562100" y="50800"/>
                  </a:lnTo>
                  <a:lnTo>
                    <a:pt x="1663700" y="88900"/>
                  </a:lnTo>
                  <a:lnTo>
                    <a:pt x="1739900" y="127000"/>
                  </a:lnTo>
                  <a:lnTo>
                    <a:pt x="1816100" y="165100"/>
                  </a:lnTo>
                  <a:lnTo>
                    <a:pt x="1892300" y="203200"/>
                  </a:lnTo>
                  <a:lnTo>
                    <a:pt x="1955800" y="241300"/>
                  </a:lnTo>
                  <a:lnTo>
                    <a:pt x="2006600" y="279400"/>
                  </a:lnTo>
                  <a:lnTo>
                    <a:pt x="2057400" y="330200"/>
                  </a:lnTo>
                  <a:lnTo>
                    <a:pt x="2108200" y="381000"/>
                  </a:lnTo>
                  <a:lnTo>
                    <a:pt x="2146300" y="431800"/>
                  </a:lnTo>
                  <a:lnTo>
                    <a:pt x="2171700" y="469900"/>
                  </a:lnTo>
                  <a:lnTo>
                    <a:pt x="2197100" y="482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82900" y="1435100"/>
              <a:ext cx="3149601" cy="584201"/>
            </a:xfrm>
            <a:custGeom>
              <a:avLst/>
              <a:gdLst/>
              <a:ahLst/>
              <a:cxnLst/>
              <a:rect l="0" t="0" r="0" b="0"/>
              <a:pathLst>
                <a:path w="3149601" h="584201">
                  <a:moveTo>
                    <a:pt x="0" y="584200"/>
                  </a:moveTo>
                  <a:lnTo>
                    <a:pt x="25400" y="546100"/>
                  </a:lnTo>
                  <a:lnTo>
                    <a:pt x="63500" y="508000"/>
                  </a:lnTo>
                  <a:lnTo>
                    <a:pt x="101600" y="469900"/>
                  </a:lnTo>
                  <a:lnTo>
                    <a:pt x="165100" y="419100"/>
                  </a:lnTo>
                  <a:lnTo>
                    <a:pt x="228600" y="381000"/>
                  </a:lnTo>
                  <a:lnTo>
                    <a:pt x="304800" y="330200"/>
                  </a:lnTo>
                  <a:lnTo>
                    <a:pt x="406400" y="292100"/>
                  </a:lnTo>
                  <a:lnTo>
                    <a:pt x="495300" y="241300"/>
                  </a:lnTo>
                  <a:lnTo>
                    <a:pt x="596900" y="203200"/>
                  </a:lnTo>
                  <a:lnTo>
                    <a:pt x="711200" y="152400"/>
                  </a:lnTo>
                  <a:lnTo>
                    <a:pt x="825500" y="114300"/>
                  </a:lnTo>
                  <a:lnTo>
                    <a:pt x="952500" y="76200"/>
                  </a:lnTo>
                  <a:lnTo>
                    <a:pt x="1092200" y="50800"/>
                  </a:lnTo>
                  <a:lnTo>
                    <a:pt x="1219200" y="25400"/>
                  </a:lnTo>
                  <a:lnTo>
                    <a:pt x="1358900" y="12700"/>
                  </a:lnTo>
                  <a:lnTo>
                    <a:pt x="1498600" y="0"/>
                  </a:lnTo>
                  <a:lnTo>
                    <a:pt x="1638300" y="0"/>
                  </a:lnTo>
                  <a:lnTo>
                    <a:pt x="1765300" y="0"/>
                  </a:lnTo>
                  <a:lnTo>
                    <a:pt x="1905000" y="12700"/>
                  </a:lnTo>
                  <a:lnTo>
                    <a:pt x="2032000" y="38100"/>
                  </a:lnTo>
                  <a:lnTo>
                    <a:pt x="2171700" y="63500"/>
                  </a:lnTo>
                  <a:lnTo>
                    <a:pt x="2298700" y="76200"/>
                  </a:lnTo>
                  <a:lnTo>
                    <a:pt x="2438400" y="114300"/>
                  </a:lnTo>
                  <a:lnTo>
                    <a:pt x="2565400" y="165100"/>
                  </a:lnTo>
                  <a:lnTo>
                    <a:pt x="2692400" y="215900"/>
                  </a:lnTo>
                  <a:lnTo>
                    <a:pt x="2806700" y="266700"/>
                  </a:lnTo>
                  <a:lnTo>
                    <a:pt x="2895600" y="330200"/>
                  </a:lnTo>
                  <a:lnTo>
                    <a:pt x="2984500" y="393700"/>
                  </a:lnTo>
                  <a:lnTo>
                    <a:pt x="3048000" y="457200"/>
                  </a:lnTo>
                  <a:lnTo>
                    <a:pt x="3124200" y="533400"/>
                  </a:lnTo>
                  <a:lnTo>
                    <a:pt x="3149600" y="571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1200" y="1257300"/>
              <a:ext cx="190501" cy="330201"/>
            </a:xfrm>
            <a:custGeom>
              <a:avLst/>
              <a:gdLst/>
              <a:ahLst/>
              <a:cxnLst/>
              <a:rect l="0" t="0" r="0" b="0"/>
              <a:pathLst>
                <a:path w="190501" h="330201">
                  <a:moveTo>
                    <a:pt x="63500" y="0"/>
                  </a:moveTo>
                  <a:lnTo>
                    <a:pt x="38100" y="25400"/>
                  </a:lnTo>
                  <a:lnTo>
                    <a:pt x="38100" y="508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25400" y="241300"/>
                  </a:lnTo>
                  <a:lnTo>
                    <a:pt x="38100" y="254000"/>
                  </a:lnTo>
                  <a:lnTo>
                    <a:pt x="63500" y="266700"/>
                  </a:lnTo>
                  <a:lnTo>
                    <a:pt x="76200" y="266700"/>
                  </a:lnTo>
                  <a:lnTo>
                    <a:pt x="114300" y="254000"/>
                  </a:lnTo>
                  <a:lnTo>
                    <a:pt x="139700" y="254000"/>
                  </a:lnTo>
                  <a:lnTo>
                    <a:pt x="165100" y="241300"/>
                  </a:lnTo>
                  <a:lnTo>
                    <a:pt x="177800" y="228600"/>
                  </a:lnTo>
                  <a:lnTo>
                    <a:pt x="177800" y="215900"/>
                  </a:lnTo>
                  <a:lnTo>
                    <a:pt x="190500" y="215900"/>
                  </a:lnTo>
                  <a:lnTo>
                    <a:pt x="177800" y="215900"/>
                  </a:lnTo>
                  <a:lnTo>
                    <a:pt x="139700" y="215900"/>
                  </a:lnTo>
                  <a:lnTo>
                    <a:pt x="114300" y="228600"/>
                  </a:lnTo>
                  <a:lnTo>
                    <a:pt x="101600" y="241300"/>
                  </a:lnTo>
                  <a:lnTo>
                    <a:pt x="88900" y="254000"/>
                  </a:lnTo>
                  <a:lnTo>
                    <a:pt x="76200" y="279400"/>
                  </a:lnTo>
                  <a:lnTo>
                    <a:pt x="76200" y="292100"/>
                  </a:lnTo>
                  <a:lnTo>
                    <a:pt x="63500" y="317500"/>
                  </a:lnTo>
                  <a:lnTo>
                    <a:pt x="63500" y="330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0700" y="1663700"/>
              <a:ext cx="381001" cy="63501"/>
            </a:xfrm>
            <a:custGeom>
              <a:avLst/>
              <a:gdLst/>
              <a:ahLst/>
              <a:cxnLst/>
              <a:rect l="0" t="0" r="0" b="0"/>
              <a:pathLst>
                <a:path w="381001" h="63501">
                  <a:moveTo>
                    <a:pt x="12700" y="63500"/>
                  </a:moveTo>
                  <a:lnTo>
                    <a:pt x="0" y="63500"/>
                  </a:lnTo>
                  <a:lnTo>
                    <a:pt x="12700" y="63500"/>
                  </a:lnTo>
                  <a:lnTo>
                    <a:pt x="76200" y="50800"/>
                  </a:lnTo>
                  <a:lnTo>
                    <a:pt x="139700" y="38100"/>
                  </a:lnTo>
                  <a:lnTo>
                    <a:pt x="190500" y="38100"/>
                  </a:lnTo>
                  <a:lnTo>
                    <a:pt x="241300" y="25400"/>
                  </a:lnTo>
                  <a:lnTo>
                    <a:pt x="292100" y="12700"/>
                  </a:lnTo>
                  <a:lnTo>
                    <a:pt x="330200" y="0"/>
                  </a:lnTo>
                  <a:lnTo>
                    <a:pt x="381000" y="0"/>
                  </a:lnTo>
                  <a:lnTo>
                    <a:pt x="381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74700" y="17780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381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2032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66800" y="16129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127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346200" y="13589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114300" y="0"/>
                  </a:moveTo>
                  <a:lnTo>
                    <a:pt x="114300" y="0"/>
                  </a:lnTo>
                  <a:lnTo>
                    <a:pt x="114300" y="0"/>
                  </a:lnTo>
                  <a:lnTo>
                    <a:pt x="101600" y="0"/>
                  </a:lnTo>
                  <a:lnTo>
                    <a:pt x="3810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12700" y="76200"/>
                  </a:lnTo>
                  <a:lnTo>
                    <a:pt x="38100" y="101600"/>
                  </a:lnTo>
                  <a:lnTo>
                    <a:pt x="50800" y="127000"/>
                  </a:lnTo>
                  <a:lnTo>
                    <a:pt x="76200" y="152400"/>
                  </a:lnTo>
                  <a:lnTo>
                    <a:pt x="88900" y="177800"/>
                  </a:lnTo>
                  <a:lnTo>
                    <a:pt x="88900" y="190500"/>
                  </a:lnTo>
                  <a:lnTo>
                    <a:pt x="88900" y="203200"/>
                  </a:lnTo>
                  <a:lnTo>
                    <a:pt x="76200" y="215900"/>
                  </a:lnTo>
                  <a:lnTo>
                    <a:pt x="50800" y="215900"/>
                  </a:lnTo>
                  <a:lnTo>
                    <a:pt x="63500" y="228600"/>
                  </a:lnTo>
                  <a:lnTo>
                    <a:pt x="50800" y="228600"/>
                  </a:lnTo>
                  <a:lnTo>
                    <a:pt x="38100" y="203200"/>
                  </a:lnTo>
                  <a:lnTo>
                    <a:pt x="38100" y="190500"/>
                  </a:lnTo>
                  <a:lnTo>
                    <a:pt x="50800" y="165100"/>
                  </a:lnTo>
                  <a:lnTo>
                    <a:pt x="76200" y="139700"/>
                  </a:lnTo>
                  <a:lnTo>
                    <a:pt x="88900" y="114300"/>
                  </a:lnTo>
                  <a:lnTo>
                    <a:pt x="127000" y="88900"/>
                  </a:lnTo>
                  <a:lnTo>
                    <a:pt x="152400" y="63500"/>
                  </a:lnTo>
                  <a:lnTo>
                    <a:pt x="177800" y="38100"/>
                  </a:lnTo>
                  <a:lnTo>
                    <a:pt x="190500" y="38100"/>
                  </a:lnTo>
                  <a:lnTo>
                    <a:pt x="1905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219200" y="1663700"/>
              <a:ext cx="304801" cy="50801"/>
            </a:xfrm>
            <a:custGeom>
              <a:avLst/>
              <a:gdLst/>
              <a:ahLst/>
              <a:cxnLst/>
              <a:rect l="0" t="0" r="0" b="0"/>
              <a:pathLst>
                <a:path w="304801" h="50801">
                  <a:moveTo>
                    <a:pt x="0" y="50800"/>
                  </a:moveTo>
                  <a:lnTo>
                    <a:pt x="12700" y="50800"/>
                  </a:lnTo>
                  <a:lnTo>
                    <a:pt x="25400" y="50800"/>
                  </a:lnTo>
                  <a:lnTo>
                    <a:pt x="127000" y="25400"/>
                  </a:lnTo>
                  <a:lnTo>
                    <a:pt x="177800" y="25400"/>
                  </a:lnTo>
                  <a:lnTo>
                    <a:pt x="228600" y="12700"/>
                  </a:lnTo>
                  <a:lnTo>
                    <a:pt x="266700" y="0"/>
                  </a:lnTo>
                  <a:lnTo>
                    <a:pt x="292100" y="0"/>
                  </a:lnTo>
                  <a:lnTo>
                    <a:pt x="304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384300" y="17907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1270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14300" y="38100"/>
                  </a:lnTo>
                  <a:lnTo>
                    <a:pt x="101600" y="63500"/>
                  </a:lnTo>
                  <a:lnTo>
                    <a:pt x="88900" y="63500"/>
                  </a:lnTo>
                  <a:lnTo>
                    <a:pt x="76200" y="889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76200" y="889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101600" y="101600"/>
                  </a:lnTo>
                  <a:lnTo>
                    <a:pt x="114300" y="114300"/>
                  </a:lnTo>
                  <a:lnTo>
                    <a:pt x="127000" y="127000"/>
                  </a:lnTo>
                  <a:lnTo>
                    <a:pt x="127000" y="114300"/>
                  </a:lnTo>
                  <a:lnTo>
                    <a:pt x="114300" y="139700"/>
                  </a:lnTo>
                  <a:lnTo>
                    <a:pt x="101600" y="152400"/>
                  </a:lnTo>
                  <a:lnTo>
                    <a:pt x="76200" y="165100"/>
                  </a:lnTo>
                  <a:lnTo>
                    <a:pt x="88900" y="165100"/>
                  </a:lnTo>
                  <a:lnTo>
                    <a:pt x="76200" y="165100"/>
                  </a:lnTo>
                  <a:lnTo>
                    <a:pt x="3810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282700" y="1803400"/>
              <a:ext cx="419101" cy="266701"/>
            </a:xfrm>
            <a:custGeom>
              <a:avLst/>
              <a:gdLst/>
              <a:ahLst/>
              <a:cxnLst/>
              <a:rect l="0" t="0" r="0" b="0"/>
              <a:pathLst>
                <a:path w="419101" h="26670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76200" y="25400"/>
                  </a:lnTo>
                  <a:lnTo>
                    <a:pt x="114300" y="50800"/>
                  </a:lnTo>
                  <a:lnTo>
                    <a:pt x="152400" y="76200"/>
                  </a:lnTo>
                  <a:lnTo>
                    <a:pt x="190500" y="101600"/>
                  </a:lnTo>
                  <a:lnTo>
                    <a:pt x="254000" y="139700"/>
                  </a:lnTo>
                  <a:lnTo>
                    <a:pt x="317500" y="190500"/>
                  </a:lnTo>
                  <a:lnTo>
                    <a:pt x="381000" y="241300"/>
                  </a:lnTo>
                  <a:lnTo>
                    <a:pt x="419100" y="266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98500" y="1422400"/>
              <a:ext cx="304801" cy="114301"/>
            </a:xfrm>
            <a:custGeom>
              <a:avLst/>
              <a:gdLst/>
              <a:ahLst/>
              <a:cxnLst/>
              <a:rect l="0" t="0" r="0" b="0"/>
              <a:pathLst>
                <a:path w="304801" h="114301">
                  <a:moveTo>
                    <a:pt x="0" y="0"/>
                  </a:moveTo>
                  <a:lnTo>
                    <a:pt x="38100" y="12700"/>
                  </a:lnTo>
                  <a:lnTo>
                    <a:pt x="63500" y="25400"/>
                  </a:lnTo>
                  <a:lnTo>
                    <a:pt x="114300" y="38100"/>
                  </a:lnTo>
                  <a:lnTo>
                    <a:pt x="165100" y="50800"/>
                  </a:lnTo>
                  <a:lnTo>
                    <a:pt x="228600" y="76200"/>
                  </a:lnTo>
                  <a:lnTo>
                    <a:pt x="279400" y="101600"/>
                  </a:lnTo>
                  <a:lnTo>
                    <a:pt x="3048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92200" y="12192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38100" y="63500"/>
                  </a:moveTo>
                  <a:lnTo>
                    <a:pt x="38100" y="635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101600" y="127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52400" y="50800"/>
                  </a:lnTo>
                  <a:lnTo>
                    <a:pt x="139700" y="76200"/>
                  </a:lnTo>
                  <a:lnTo>
                    <a:pt x="139700" y="101600"/>
                  </a:lnTo>
                  <a:lnTo>
                    <a:pt x="114300" y="127000"/>
                  </a:lnTo>
                  <a:lnTo>
                    <a:pt x="88900" y="139700"/>
                  </a:lnTo>
                  <a:lnTo>
                    <a:pt x="63500" y="165100"/>
                  </a:lnTo>
                  <a:lnTo>
                    <a:pt x="38100" y="177800"/>
                  </a:lnTo>
                  <a:lnTo>
                    <a:pt x="12700" y="1778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25400" y="152400"/>
                  </a:lnTo>
                  <a:lnTo>
                    <a:pt x="50800" y="139700"/>
                  </a:lnTo>
                  <a:lnTo>
                    <a:pt x="88900" y="139700"/>
                  </a:lnTo>
                  <a:lnTo>
                    <a:pt x="139700" y="152400"/>
                  </a:lnTo>
                  <a:lnTo>
                    <a:pt x="177800" y="165100"/>
                  </a:lnTo>
                  <a:lnTo>
                    <a:pt x="19050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56000" y="3263900"/>
              <a:ext cx="38101" cy="355601"/>
            </a:xfrm>
            <a:custGeom>
              <a:avLst/>
              <a:gdLst/>
              <a:ahLst/>
              <a:cxnLst/>
              <a:rect l="0" t="0" r="0" b="0"/>
              <a:pathLst>
                <a:path w="38101" h="355601">
                  <a:moveTo>
                    <a:pt x="25400" y="0"/>
                  </a:moveTo>
                  <a:lnTo>
                    <a:pt x="38100" y="12700"/>
                  </a:lnTo>
                  <a:lnTo>
                    <a:pt x="25400" y="63500"/>
                  </a:lnTo>
                  <a:lnTo>
                    <a:pt x="12700" y="101600"/>
                  </a:lnTo>
                  <a:lnTo>
                    <a:pt x="12700" y="139700"/>
                  </a:lnTo>
                  <a:lnTo>
                    <a:pt x="12700" y="1778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292100"/>
                  </a:lnTo>
                  <a:lnTo>
                    <a:pt x="0" y="330200"/>
                  </a:lnTo>
                  <a:lnTo>
                    <a:pt x="0" y="342900"/>
                  </a:lnTo>
                  <a:lnTo>
                    <a:pt x="0" y="342900"/>
                  </a:lnTo>
                  <a:lnTo>
                    <a:pt x="0" y="355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746500" y="3251200"/>
              <a:ext cx="152401" cy="342901"/>
            </a:xfrm>
            <a:custGeom>
              <a:avLst/>
              <a:gdLst/>
              <a:ahLst/>
              <a:cxnLst/>
              <a:rect l="0" t="0" r="0" b="0"/>
              <a:pathLst>
                <a:path w="152401" h="342901">
                  <a:moveTo>
                    <a:pt x="25400" y="0"/>
                  </a:moveTo>
                  <a:lnTo>
                    <a:pt x="25400" y="0"/>
                  </a:lnTo>
                  <a:lnTo>
                    <a:pt x="38100" y="50800"/>
                  </a:lnTo>
                  <a:lnTo>
                    <a:pt x="38100" y="76200"/>
                  </a:lnTo>
                  <a:lnTo>
                    <a:pt x="12700" y="114300"/>
                  </a:lnTo>
                  <a:lnTo>
                    <a:pt x="12700" y="1524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12700" y="241300"/>
                  </a:lnTo>
                  <a:lnTo>
                    <a:pt x="25400" y="266700"/>
                  </a:lnTo>
                  <a:lnTo>
                    <a:pt x="38100" y="279400"/>
                  </a:lnTo>
                  <a:lnTo>
                    <a:pt x="76200" y="292100"/>
                  </a:lnTo>
                  <a:lnTo>
                    <a:pt x="88900" y="279400"/>
                  </a:lnTo>
                  <a:lnTo>
                    <a:pt x="127000" y="279400"/>
                  </a:lnTo>
                  <a:lnTo>
                    <a:pt x="139700" y="266700"/>
                  </a:lnTo>
                  <a:lnTo>
                    <a:pt x="152400" y="241300"/>
                  </a:lnTo>
                  <a:lnTo>
                    <a:pt x="152400" y="228600"/>
                  </a:lnTo>
                  <a:lnTo>
                    <a:pt x="139700" y="215900"/>
                  </a:lnTo>
                  <a:lnTo>
                    <a:pt x="127000" y="203200"/>
                  </a:lnTo>
                  <a:lnTo>
                    <a:pt x="101600" y="215900"/>
                  </a:lnTo>
                  <a:lnTo>
                    <a:pt x="76200" y="228600"/>
                  </a:lnTo>
                  <a:lnTo>
                    <a:pt x="50800" y="241300"/>
                  </a:lnTo>
                  <a:lnTo>
                    <a:pt x="50800" y="266700"/>
                  </a:lnTo>
                  <a:lnTo>
                    <a:pt x="38100" y="292100"/>
                  </a:lnTo>
                  <a:lnTo>
                    <a:pt x="38100" y="317500"/>
                  </a:lnTo>
                  <a:lnTo>
                    <a:pt x="50800" y="330200"/>
                  </a:lnTo>
                  <a:lnTo>
                    <a:pt x="63500" y="342900"/>
                  </a:lnTo>
                  <a:lnTo>
                    <a:pt x="76200" y="342900"/>
                  </a:lnTo>
                  <a:lnTo>
                    <a:pt x="88900" y="342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962400" y="33782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25400" y="12700"/>
                  </a:lnTo>
                  <a:lnTo>
                    <a:pt x="50800" y="38100"/>
                  </a:lnTo>
                  <a:lnTo>
                    <a:pt x="63500" y="63500"/>
                  </a:lnTo>
                  <a:lnTo>
                    <a:pt x="76200" y="101600"/>
                  </a:lnTo>
                  <a:lnTo>
                    <a:pt x="101600" y="127000"/>
                  </a:lnTo>
                  <a:lnTo>
                    <a:pt x="114300" y="152400"/>
                  </a:lnTo>
                  <a:lnTo>
                    <a:pt x="127000" y="177800"/>
                  </a:lnTo>
                  <a:lnTo>
                    <a:pt x="139700" y="190500"/>
                  </a:lnTo>
                  <a:lnTo>
                    <a:pt x="1524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911600" y="34036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177800" y="0"/>
                  </a:moveTo>
                  <a:lnTo>
                    <a:pt x="177800" y="0"/>
                  </a:lnTo>
                  <a:lnTo>
                    <a:pt x="88900" y="63500"/>
                  </a:lnTo>
                  <a:lnTo>
                    <a:pt x="38100" y="114300"/>
                  </a:lnTo>
                  <a:lnTo>
                    <a:pt x="0" y="1524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318000" y="33655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12700" y="177800"/>
                  </a:lnTo>
                  <a:lnTo>
                    <a:pt x="12700" y="203200"/>
                  </a:lnTo>
                  <a:lnTo>
                    <a:pt x="1270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203700" y="34671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38100" y="0"/>
                  </a:lnTo>
                  <a:lnTo>
                    <a:pt x="177800" y="12700"/>
                  </a:lnTo>
                  <a:lnTo>
                    <a:pt x="2032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508500" y="3327400"/>
              <a:ext cx="190501" cy="292101"/>
            </a:xfrm>
            <a:custGeom>
              <a:avLst/>
              <a:gdLst/>
              <a:ahLst/>
              <a:cxnLst/>
              <a:rect l="0" t="0" r="0" b="0"/>
              <a:pathLst>
                <a:path w="190501" h="292101">
                  <a:moveTo>
                    <a:pt x="165100" y="76200"/>
                  </a:moveTo>
                  <a:lnTo>
                    <a:pt x="190500" y="50800"/>
                  </a:lnTo>
                  <a:lnTo>
                    <a:pt x="177800" y="50800"/>
                  </a:lnTo>
                  <a:lnTo>
                    <a:pt x="152400" y="12700"/>
                  </a:lnTo>
                  <a:lnTo>
                    <a:pt x="127000" y="12700"/>
                  </a:lnTo>
                  <a:lnTo>
                    <a:pt x="88900" y="0"/>
                  </a:lnTo>
                  <a:lnTo>
                    <a:pt x="50800" y="0"/>
                  </a:lnTo>
                  <a:lnTo>
                    <a:pt x="38100" y="0"/>
                  </a:lnTo>
                  <a:lnTo>
                    <a:pt x="127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25400" y="88900"/>
                  </a:lnTo>
                  <a:lnTo>
                    <a:pt x="50800" y="88900"/>
                  </a:lnTo>
                  <a:lnTo>
                    <a:pt x="76200" y="88900"/>
                  </a:lnTo>
                  <a:lnTo>
                    <a:pt x="88900" y="88900"/>
                  </a:lnTo>
                  <a:lnTo>
                    <a:pt x="114300" y="88900"/>
                  </a:lnTo>
                  <a:lnTo>
                    <a:pt x="139700" y="88900"/>
                  </a:lnTo>
                  <a:lnTo>
                    <a:pt x="152400" y="76200"/>
                  </a:lnTo>
                  <a:lnTo>
                    <a:pt x="165100" y="76200"/>
                  </a:lnTo>
                  <a:lnTo>
                    <a:pt x="165100" y="76200"/>
                  </a:lnTo>
                  <a:lnTo>
                    <a:pt x="152400" y="88900"/>
                  </a:lnTo>
                  <a:lnTo>
                    <a:pt x="152400" y="152400"/>
                  </a:lnTo>
                  <a:lnTo>
                    <a:pt x="152400" y="190500"/>
                  </a:lnTo>
                  <a:lnTo>
                    <a:pt x="152400" y="203200"/>
                  </a:lnTo>
                  <a:lnTo>
                    <a:pt x="165100" y="228600"/>
                  </a:lnTo>
                  <a:lnTo>
                    <a:pt x="165100" y="254000"/>
                  </a:lnTo>
                  <a:lnTo>
                    <a:pt x="165100" y="279400"/>
                  </a:lnTo>
                  <a:lnTo>
                    <a:pt x="165100" y="292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940300" y="3327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0" y="381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1270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838700" y="34417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127000" y="0"/>
                  </a:lnTo>
                  <a:lnTo>
                    <a:pt x="165100" y="0"/>
                  </a:lnTo>
                  <a:lnTo>
                    <a:pt x="177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067300" y="33274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50800" y="0"/>
                  </a:moveTo>
                  <a:lnTo>
                    <a:pt x="50800" y="0"/>
                  </a:lnTo>
                  <a:lnTo>
                    <a:pt x="12700" y="127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50800" y="88900"/>
                  </a:lnTo>
                  <a:lnTo>
                    <a:pt x="88900" y="101600"/>
                  </a:lnTo>
                  <a:lnTo>
                    <a:pt x="127000" y="114300"/>
                  </a:lnTo>
                  <a:lnTo>
                    <a:pt x="152400" y="114300"/>
                  </a:lnTo>
                  <a:lnTo>
                    <a:pt x="1651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07000" y="32893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12700" y="12700"/>
                  </a:ln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90500"/>
                  </a:lnTo>
                  <a:lnTo>
                    <a:pt x="12700" y="215900"/>
                  </a:lnTo>
                  <a:lnTo>
                    <a:pt x="12700" y="241300"/>
                  </a:lnTo>
                  <a:lnTo>
                    <a:pt x="12700" y="254000"/>
                  </a:lnTo>
                  <a:lnTo>
                    <a:pt x="25400" y="266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84800" y="3340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127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384800" y="34417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50800" y="0"/>
                  </a:lnTo>
                  <a:lnTo>
                    <a:pt x="88900" y="0"/>
                  </a:lnTo>
                  <a:lnTo>
                    <a:pt x="127000" y="12700"/>
                  </a:lnTo>
                  <a:lnTo>
                    <a:pt x="1524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64200" y="33655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867400" y="32512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25400" y="38100"/>
                  </a:moveTo>
                  <a:lnTo>
                    <a:pt x="50800" y="12700"/>
                  </a:lnTo>
                  <a:lnTo>
                    <a:pt x="635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65100" y="38100"/>
                  </a:lnTo>
                  <a:lnTo>
                    <a:pt x="177800" y="50800"/>
                  </a:lnTo>
                  <a:lnTo>
                    <a:pt x="177800" y="76200"/>
                  </a:lnTo>
                  <a:lnTo>
                    <a:pt x="177800" y="101600"/>
                  </a:lnTo>
                  <a:lnTo>
                    <a:pt x="177800" y="127000"/>
                  </a:lnTo>
                  <a:lnTo>
                    <a:pt x="165100" y="152400"/>
                  </a:lnTo>
                  <a:lnTo>
                    <a:pt x="139700" y="177800"/>
                  </a:lnTo>
                  <a:lnTo>
                    <a:pt x="127000" y="190500"/>
                  </a:lnTo>
                  <a:lnTo>
                    <a:pt x="101600" y="203200"/>
                  </a:lnTo>
                  <a:lnTo>
                    <a:pt x="63500" y="228600"/>
                  </a:lnTo>
                  <a:lnTo>
                    <a:pt x="50800" y="228600"/>
                  </a:lnTo>
                  <a:lnTo>
                    <a:pt x="25400" y="228600"/>
                  </a:lnTo>
                  <a:lnTo>
                    <a:pt x="12700" y="228600"/>
                  </a:lnTo>
                  <a:lnTo>
                    <a:pt x="12700" y="215900"/>
                  </a:lnTo>
                  <a:lnTo>
                    <a:pt x="0" y="228600"/>
                  </a:lnTo>
                  <a:lnTo>
                    <a:pt x="0" y="215900"/>
                  </a:lnTo>
                  <a:lnTo>
                    <a:pt x="12700" y="190500"/>
                  </a:lnTo>
                  <a:lnTo>
                    <a:pt x="25400" y="190500"/>
                  </a:lnTo>
                  <a:lnTo>
                    <a:pt x="50800" y="177800"/>
                  </a:lnTo>
                  <a:lnTo>
                    <a:pt x="63500" y="190500"/>
                  </a:lnTo>
                  <a:lnTo>
                    <a:pt x="88900" y="190500"/>
                  </a:lnTo>
                  <a:lnTo>
                    <a:pt x="101600" y="203200"/>
                  </a:lnTo>
                  <a:lnTo>
                    <a:pt x="127000" y="215900"/>
                  </a:lnTo>
                  <a:lnTo>
                    <a:pt x="139700" y="228600"/>
                  </a:lnTo>
                  <a:lnTo>
                    <a:pt x="139700" y="241300"/>
                  </a:lnTo>
                  <a:lnTo>
                    <a:pt x="152400" y="254000"/>
                  </a:lnTo>
                  <a:lnTo>
                    <a:pt x="165100" y="266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134100" y="3251200"/>
              <a:ext cx="215901" cy="279401"/>
            </a:xfrm>
            <a:custGeom>
              <a:avLst/>
              <a:gdLst/>
              <a:ahLst/>
              <a:cxnLst/>
              <a:rect l="0" t="0" r="0" b="0"/>
              <a:pathLst>
                <a:path w="215901" h="279401">
                  <a:moveTo>
                    <a:pt x="38100" y="1270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12700"/>
                  </a:lnTo>
                  <a:lnTo>
                    <a:pt x="139700" y="38100"/>
                  </a:lnTo>
                  <a:lnTo>
                    <a:pt x="139700" y="50800"/>
                  </a:lnTo>
                  <a:lnTo>
                    <a:pt x="139700" y="76200"/>
                  </a:lnTo>
                  <a:lnTo>
                    <a:pt x="127000" y="88900"/>
                  </a:lnTo>
                  <a:lnTo>
                    <a:pt x="127000" y="101600"/>
                  </a:lnTo>
                  <a:lnTo>
                    <a:pt x="101600" y="114300"/>
                  </a:lnTo>
                  <a:lnTo>
                    <a:pt x="88900" y="114300"/>
                  </a:lnTo>
                  <a:lnTo>
                    <a:pt x="88900" y="114300"/>
                  </a:lnTo>
                  <a:lnTo>
                    <a:pt x="76200" y="114300"/>
                  </a:lnTo>
                  <a:lnTo>
                    <a:pt x="63500" y="114300"/>
                  </a:lnTo>
                  <a:lnTo>
                    <a:pt x="76200" y="114300"/>
                  </a:lnTo>
                  <a:lnTo>
                    <a:pt x="139700" y="114300"/>
                  </a:lnTo>
                  <a:lnTo>
                    <a:pt x="165100" y="127000"/>
                  </a:lnTo>
                  <a:lnTo>
                    <a:pt x="177800" y="152400"/>
                  </a:lnTo>
                  <a:lnTo>
                    <a:pt x="203200" y="165100"/>
                  </a:lnTo>
                  <a:lnTo>
                    <a:pt x="203200" y="203200"/>
                  </a:lnTo>
                  <a:lnTo>
                    <a:pt x="215900" y="228600"/>
                  </a:lnTo>
                  <a:lnTo>
                    <a:pt x="215900" y="241300"/>
                  </a:lnTo>
                  <a:lnTo>
                    <a:pt x="203200" y="266700"/>
                  </a:lnTo>
                  <a:lnTo>
                    <a:pt x="177800" y="279400"/>
                  </a:lnTo>
                  <a:lnTo>
                    <a:pt x="139700" y="279400"/>
                  </a:lnTo>
                  <a:lnTo>
                    <a:pt x="101600" y="279400"/>
                  </a:lnTo>
                  <a:lnTo>
                    <a:pt x="38100" y="266700"/>
                  </a:lnTo>
                  <a:lnTo>
                    <a:pt x="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670300" y="38354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25400" y="0"/>
                  </a:moveTo>
                  <a:lnTo>
                    <a:pt x="25400" y="12700"/>
                  </a:lnTo>
                  <a:lnTo>
                    <a:pt x="12700" y="63500"/>
                  </a:lnTo>
                  <a:lnTo>
                    <a:pt x="1270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292100"/>
                  </a:lnTo>
                  <a:lnTo>
                    <a:pt x="0" y="304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784600" y="383540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12700" y="0"/>
                  </a:moveTo>
                  <a:lnTo>
                    <a:pt x="12700" y="12700"/>
                  </a:lnTo>
                  <a:lnTo>
                    <a:pt x="12700" y="25400"/>
                  </a:lnTo>
                  <a:lnTo>
                    <a:pt x="12700" y="254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12700" y="215900"/>
                  </a:lnTo>
                  <a:lnTo>
                    <a:pt x="38100" y="228600"/>
                  </a:lnTo>
                  <a:lnTo>
                    <a:pt x="50800" y="228600"/>
                  </a:lnTo>
                  <a:lnTo>
                    <a:pt x="76200" y="228600"/>
                  </a:lnTo>
                  <a:lnTo>
                    <a:pt x="88900" y="228600"/>
                  </a:lnTo>
                  <a:lnTo>
                    <a:pt x="114300" y="215900"/>
                  </a:lnTo>
                  <a:lnTo>
                    <a:pt x="114300" y="203200"/>
                  </a:lnTo>
                  <a:lnTo>
                    <a:pt x="114300" y="177800"/>
                  </a:lnTo>
                  <a:lnTo>
                    <a:pt x="114300" y="177800"/>
                  </a:lnTo>
                  <a:lnTo>
                    <a:pt x="114300" y="177800"/>
                  </a:lnTo>
                  <a:lnTo>
                    <a:pt x="76200" y="177800"/>
                  </a:lnTo>
                  <a:lnTo>
                    <a:pt x="50800" y="190500"/>
                  </a:lnTo>
                  <a:lnTo>
                    <a:pt x="50800" y="215900"/>
                  </a:lnTo>
                  <a:lnTo>
                    <a:pt x="50800" y="215900"/>
                  </a:lnTo>
                  <a:lnTo>
                    <a:pt x="38100" y="215900"/>
                  </a:lnTo>
                  <a:lnTo>
                    <a:pt x="76200" y="241300"/>
                  </a:lnTo>
                  <a:lnTo>
                    <a:pt x="76200" y="241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949700" y="38989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38100" y="50800"/>
                  </a:lnTo>
                  <a:lnTo>
                    <a:pt x="63500" y="88900"/>
                  </a:lnTo>
                  <a:lnTo>
                    <a:pt x="76200" y="114300"/>
                  </a:lnTo>
                  <a:lnTo>
                    <a:pt x="101600" y="127000"/>
                  </a:lnTo>
                  <a:lnTo>
                    <a:pt x="127000" y="152400"/>
                  </a:lnTo>
                  <a:lnTo>
                    <a:pt x="152400" y="165100"/>
                  </a:lnTo>
                  <a:lnTo>
                    <a:pt x="165100" y="177800"/>
                  </a:lnTo>
                  <a:lnTo>
                    <a:pt x="177800" y="177800"/>
                  </a:lnTo>
                  <a:lnTo>
                    <a:pt x="17780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987800" y="392430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114300" y="0"/>
                  </a:moveTo>
                  <a:lnTo>
                    <a:pt x="114300" y="0"/>
                  </a:lnTo>
                  <a:lnTo>
                    <a:pt x="76200" y="38100"/>
                  </a:lnTo>
                  <a:lnTo>
                    <a:pt x="50800" y="63500"/>
                  </a:lnTo>
                  <a:lnTo>
                    <a:pt x="25400" y="101600"/>
                  </a:lnTo>
                  <a:lnTo>
                    <a:pt x="12700" y="127000"/>
                  </a:lnTo>
                  <a:lnTo>
                    <a:pt x="0" y="1524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279900" y="38989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25400" y="127000"/>
                  </a:lnTo>
                  <a:lnTo>
                    <a:pt x="25400" y="152400"/>
                  </a:lnTo>
                  <a:lnTo>
                    <a:pt x="25400" y="165100"/>
                  </a:lnTo>
                  <a:lnTo>
                    <a:pt x="127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8300" y="40005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63500" y="0"/>
                  </a:lnTo>
                  <a:lnTo>
                    <a:pt x="101600" y="0"/>
                  </a:lnTo>
                  <a:lnTo>
                    <a:pt x="127000" y="12700"/>
                  </a:lnTo>
                  <a:lnTo>
                    <a:pt x="152400" y="12700"/>
                  </a:lnTo>
                  <a:lnTo>
                    <a:pt x="177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33900" y="38608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3810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12700" y="1270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660900" y="384810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38100"/>
                  </a:moveTo>
                  <a:lnTo>
                    <a:pt x="12700" y="127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27000" y="25400"/>
                  </a:lnTo>
                  <a:lnTo>
                    <a:pt x="114300" y="50800"/>
                  </a:lnTo>
                  <a:lnTo>
                    <a:pt x="101600" y="635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127000" y="88900"/>
                  </a:lnTo>
                  <a:lnTo>
                    <a:pt x="152400" y="101600"/>
                  </a:lnTo>
                  <a:lnTo>
                    <a:pt x="165100" y="114300"/>
                  </a:lnTo>
                  <a:lnTo>
                    <a:pt x="177800" y="127000"/>
                  </a:lnTo>
                  <a:lnTo>
                    <a:pt x="190500" y="139700"/>
                  </a:lnTo>
                  <a:lnTo>
                    <a:pt x="190500" y="165100"/>
                  </a:lnTo>
                  <a:lnTo>
                    <a:pt x="165100" y="165100"/>
                  </a:lnTo>
                  <a:lnTo>
                    <a:pt x="152400" y="177800"/>
                  </a:lnTo>
                  <a:lnTo>
                    <a:pt x="139700" y="190500"/>
                  </a:lnTo>
                  <a:lnTo>
                    <a:pt x="114300" y="203200"/>
                  </a:lnTo>
                  <a:lnTo>
                    <a:pt x="88900" y="203200"/>
                  </a:lnTo>
                  <a:lnTo>
                    <a:pt x="63500" y="203200"/>
                  </a:lnTo>
                  <a:lnTo>
                    <a:pt x="38100" y="203200"/>
                  </a:lnTo>
                  <a:lnTo>
                    <a:pt x="254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965700" y="3911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12700" y="0"/>
                  </a:lnTo>
                  <a:lnTo>
                    <a:pt x="63500" y="0"/>
                  </a:lnTo>
                  <a:lnTo>
                    <a:pt x="88900" y="12700"/>
                  </a:lnTo>
                  <a:lnTo>
                    <a:pt x="127000" y="25400"/>
                  </a:lnTo>
                  <a:lnTo>
                    <a:pt x="1270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65700" y="39878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38100" y="12700"/>
                  </a:lnTo>
                  <a:lnTo>
                    <a:pt x="76200" y="25400"/>
                  </a:lnTo>
                  <a:lnTo>
                    <a:pt x="127000" y="38100"/>
                  </a:lnTo>
                  <a:lnTo>
                    <a:pt x="1524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34000" y="38608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25400" y="12700"/>
                  </a:moveTo>
                  <a:lnTo>
                    <a:pt x="381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65100" y="12700"/>
                  </a:lnTo>
                  <a:lnTo>
                    <a:pt x="165100" y="25400"/>
                  </a:lnTo>
                  <a:lnTo>
                    <a:pt x="177800" y="50800"/>
                  </a:lnTo>
                  <a:lnTo>
                    <a:pt x="177800" y="63500"/>
                  </a:lnTo>
                  <a:lnTo>
                    <a:pt x="165100" y="88900"/>
                  </a:lnTo>
                  <a:lnTo>
                    <a:pt x="152400" y="114300"/>
                  </a:lnTo>
                  <a:lnTo>
                    <a:pt x="127000" y="127000"/>
                  </a:lnTo>
                  <a:lnTo>
                    <a:pt x="101600" y="139700"/>
                  </a:lnTo>
                  <a:lnTo>
                    <a:pt x="88900" y="152400"/>
                  </a:lnTo>
                  <a:lnTo>
                    <a:pt x="63500" y="152400"/>
                  </a:lnTo>
                  <a:lnTo>
                    <a:pt x="50800" y="165100"/>
                  </a:lnTo>
                  <a:lnTo>
                    <a:pt x="25400" y="165100"/>
                  </a:lnTo>
                  <a:lnTo>
                    <a:pt x="12700" y="165100"/>
                  </a:lnTo>
                  <a:lnTo>
                    <a:pt x="12700" y="152400"/>
                  </a:lnTo>
                  <a:lnTo>
                    <a:pt x="0" y="152400"/>
                  </a:lnTo>
                  <a:lnTo>
                    <a:pt x="12700" y="152400"/>
                  </a:lnTo>
                  <a:lnTo>
                    <a:pt x="63500" y="152400"/>
                  </a:lnTo>
                  <a:lnTo>
                    <a:pt x="88900" y="152400"/>
                  </a:lnTo>
                  <a:lnTo>
                    <a:pt x="127000" y="165100"/>
                  </a:lnTo>
                  <a:lnTo>
                    <a:pt x="152400" y="177800"/>
                  </a:lnTo>
                  <a:lnTo>
                    <a:pt x="177800" y="190500"/>
                  </a:lnTo>
                  <a:lnTo>
                    <a:pt x="190500" y="190500"/>
                  </a:lnTo>
                  <a:lnTo>
                    <a:pt x="1778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207000" y="38989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12700" y="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600700" y="3810000"/>
              <a:ext cx="228601" cy="266701"/>
            </a:xfrm>
            <a:custGeom>
              <a:avLst/>
              <a:gdLst/>
              <a:ahLst/>
              <a:cxnLst/>
              <a:rect l="0" t="0" r="0" b="0"/>
              <a:pathLst>
                <a:path w="228601" h="266701">
                  <a:moveTo>
                    <a:pt x="0" y="12700"/>
                  </a:moveTo>
                  <a:lnTo>
                    <a:pt x="25400" y="127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14300" y="25400"/>
                  </a:lnTo>
                  <a:lnTo>
                    <a:pt x="127000" y="381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63500" y="88900"/>
                  </a:lnTo>
                  <a:lnTo>
                    <a:pt x="63500" y="889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101600" y="114300"/>
                  </a:lnTo>
                  <a:lnTo>
                    <a:pt x="139700" y="127000"/>
                  </a:lnTo>
                  <a:lnTo>
                    <a:pt x="165100" y="139700"/>
                  </a:lnTo>
                  <a:lnTo>
                    <a:pt x="177800" y="139700"/>
                  </a:lnTo>
                  <a:lnTo>
                    <a:pt x="203200" y="165100"/>
                  </a:lnTo>
                  <a:lnTo>
                    <a:pt x="215900" y="177800"/>
                  </a:lnTo>
                  <a:lnTo>
                    <a:pt x="228600" y="203200"/>
                  </a:lnTo>
                  <a:lnTo>
                    <a:pt x="228600" y="215900"/>
                  </a:lnTo>
                  <a:lnTo>
                    <a:pt x="215900" y="241300"/>
                  </a:lnTo>
                  <a:lnTo>
                    <a:pt x="203200" y="254000"/>
                  </a:lnTo>
                  <a:lnTo>
                    <a:pt x="177800" y="254000"/>
                  </a:lnTo>
                  <a:lnTo>
                    <a:pt x="139700" y="266700"/>
                  </a:lnTo>
                  <a:lnTo>
                    <a:pt x="114300" y="254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318000" y="4279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25400" y="0"/>
                  </a:lnTo>
                  <a:lnTo>
                    <a:pt x="50800" y="12700"/>
                  </a:lnTo>
                  <a:lnTo>
                    <a:pt x="88900" y="127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546600" y="42418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12700" y="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673600" y="42037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0" y="12700"/>
                  </a:moveTo>
                  <a:lnTo>
                    <a:pt x="254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76200" y="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27000" y="38100"/>
                  </a:lnTo>
                  <a:lnTo>
                    <a:pt x="114300" y="50800"/>
                  </a:lnTo>
                  <a:lnTo>
                    <a:pt x="114300" y="76200"/>
                  </a:lnTo>
                  <a:lnTo>
                    <a:pt x="101600" y="76200"/>
                  </a:lnTo>
                  <a:lnTo>
                    <a:pt x="76200" y="88900"/>
                  </a:lnTo>
                  <a:lnTo>
                    <a:pt x="63500" y="88900"/>
                  </a:lnTo>
                  <a:lnTo>
                    <a:pt x="63500" y="88900"/>
                  </a:lnTo>
                  <a:lnTo>
                    <a:pt x="50800" y="88900"/>
                  </a:lnTo>
                  <a:lnTo>
                    <a:pt x="38100" y="889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114300" y="114300"/>
                  </a:lnTo>
                  <a:lnTo>
                    <a:pt x="139700" y="127000"/>
                  </a:lnTo>
                  <a:lnTo>
                    <a:pt x="152400" y="139700"/>
                  </a:lnTo>
                  <a:lnTo>
                    <a:pt x="152400" y="152400"/>
                  </a:lnTo>
                  <a:lnTo>
                    <a:pt x="152400" y="165100"/>
                  </a:lnTo>
                  <a:lnTo>
                    <a:pt x="165100" y="165100"/>
                  </a:lnTo>
                  <a:lnTo>
                    <a:pt x="165100" y="165100"/>
                  </a:lnTo>
                  <a:lnTo>
                    <a:pt x="114300" y="190500"/>
                  </a:lnTo>
                  <a:lnTo>
                    <a:pt x="101600" y="203200"/>
                  </a:lnTo>
                  <a:lnTo>
                    <a:pt x="76200" y="190500"/>
                  </a:lnTo>
                  <a:lnTo>
                    <a:pt x="762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07000" y="42291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25400" y="0"/>
                  </a:lnTo>
                  <a:lnTo>
                    <a:pt x="50800" y="12700"/>
                  </a:lnTo>
                  <a:lnTo>
                    <a:pt x="76200" y="25400"/>
                  </a:lnTo>
                  <a:lnTo>
                    <a:pt x="101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422900" y="41402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626100" y="41783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0"/>
                  </a:moveTo>
                  <a:lnTo>
                    <a:pt x="381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27000" y="25400"/>
                  </a:lnTo>
                  <a:lnTo>
                    <a:pt x="114300" y="25400"/>
                  </a:lnTo>
                  <a:lnTo>
                    <a:pt x="101600" y="63500"/>
                  </a:lnTo>
                  <a:lnTo>
                    <a:pt x="76200" y="63500"/>
                  </a:lnTo>
                  <a:lnTo>
                    <a:pt x="63500" y="635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76200" y="88900"/>
                  </a:lnTo>
                  <a:lnTo>
                    <a:pt x="127000" y="139700"/>
                  </a:lnTo>
                  <a:lnTo>
                    <a:pt x="139700" y="165100"/>
                  </a:lnTo>
                  <a:lnTo>
                    <a:pt x="139700" y="177800"/>
                  </a:lnTo>
                  <a:lnTo>
                    <a:pt x="127000" y="190500"/>
                  </a:lnTo>
                  <a:lnTo>
                    <a:pt x="101600" y="190500"/>
                  </a:lnTo>
                  <a:lnTo>
                    <a:pt x="76200" y="190500"/>
                  </a:lnTo>
                  <a:lnTo>
                    <a:pt x="63500" y="190500"/>
                  </a:lnTo>
                  <a:lnTo>
                    <a:pt x="38100" y="190500"/>
                  </a:lnTo>
                  <a:lnTo>
                    <a:pt x="12700" y="1778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13200" y="4483100"/>
              <a:ext cx="2184401" cy="101601"/>
            </a:xfrm>
            <a:custGeom>
              <a:avLst/>
              <a:gdLst/>
              <a:ahLst/>
              <a:cxnLst/>
              <a:rect l="0" t="0" r="0" b="0"/>
              <a:pathLst>
                <a:path w="2184401" h="101601">
                  <a:moveTo>
                    <a:pt x="2184400" y="0"/>
                  </a:moveTo>
                  <a:lnTo>
                    <a:pt x="2184400" y="38100"/>
                  </a:lnTo>
                  <a:lnTo>
                    <a:pt x="2171700" y="50800"/>
                  </a:lnTo>
                  <a:lnTo>
                    <a:pt x="2133600" y="63500"/>
                  </a:lnTo>
                  <a:lnTo>
                    <a:pt x="2095500" y="76200"/>
                  </a:lnTo>
                  <a:lnTo>
                    <a:pt x="2057400" y="76200"/>
                  </a:lnTo>
                  <a:lnTo>
                    <a:pt x="1993900" y="88900"/>
                  </a:lnTo>
                  <a:lnTo>
                    <a:pt x="1930400" y="88900"/>
                  </a:lnTo>
                  <a:lnTo>
                    <a:pt x="1866900" y="88900"/>
                  </a:lnTo>
                  <a:lnTo>
                    <a:pt x="1778000" y="101600"/>
                  </a:lnTo>
                  <a:lnTo>
                    <a:pt x="1689100" y="88900"/>
                  </a:lnTo>
                  <a:lnTo>
                    <a:pt x="1600200" y="88900"/>
                  </a:lnTo>
                  <a:lnTo>
                    <a:pt x="1485900" y="88900"/>
                  </a:lnTo>
                  <a:lnTo>
                    <a:pt x="1384300" y="88900"/>
                  </a:lnTo>
                  <a:lnTo>
                    <a:pt x="1270000" y="88900"/>
                  </a:lnTo>
                  <a:lnTo>
                    <a:pt x="1155700" y="88900"/>
                  </a:lnTo>
                  <a:lnTo>
                    <a:pt x="1028700" y="88900"/>
                  </a:lnTo>
                  <a:lnTo>
                    <a:pt x="914400" y="88900"/>
                  </a:lnTo>
                  <a:lnTo>
                    <a:pt x="774700" y="88900"/>
                  </a:lnTo>
                  <a:lnTo>
                    <a:pt x="660400" y="76200"/>
                  </a:lnTo>
                  <a:lnTo>
                    <a:pt x="533400" y="76200"/>
                  </a:lnTo>
                  <a:lnTo>
                    <a:pt x="419100" y="76200"/>
                  </a:lnTo>
                  <a:lnTo>
                    <a:pt x="304800" y="76200"/>
                  </a:lnTo>
                  <a:lnTo>
                    <a:pt x="203200" y="88900"/>
                  </a:lnTo>
                  <a:lnTo>
                    <a:pt x="114300" y="88900"/>
                  </a:lnTo>
                  <a:lnTo>
                    <a:pt x="50800" y="88900"/>
                  </a:lnTo>
                  <a:lnTo>
                    <a:pt x="12700" y="88900"/>
                  </a:lnTo>
                  <a:lnTo>
                    <a:pt x="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483100" y="3860800"/>
              <a:ext cx="317501" cy="647701"/>
            </a:xfrm>
            <a:custGeom>
              <a:avLst/>
              <a:gdLst/>
              <a:ahLst/>
              <a:cxnLst/>
              <a:rect l="0" t="0" r="0" b="0"/>
              <a:pathLst>
                <a:path w="317501" h="647701">
                  <a:moveTo>
                    <a:pt x="317500" y="0"/>
                  </a:moveTo>
                  <a:lnTo>
                    <a:pt x="317500" y="12700"/>
                  </a:lnTo>
                  <a:lnTo>
                    <a:pt x="279400" y="63500"/>
                  </a:lnTo>
                  <a:lnTo>
                    <a:pt x="254000" y="114300"/>
                  </a:lnTo>
                  <a:lnTo>
                    <a:pt x="215900" y="152400"/>
                  </a:lnTo>
                  <a:lnTo>
                    <a:pt x="190500" y="203200"/>
                  </a:lnTo>
                  <a:lnTo>
                    <a:pt x="152400" y="266700"/>
                  </a:lnTo>
                  <a:lnTo>
                    <a:pt x="114300" y="342900"/>
                  </a:lnTo>
                  <a:lnTo>
                    <a:pt x="88900" y="406400"/>
                  </a:lnTo>
                  <a:lnTo>
                    <a:pt x="63500" y="482600"/>
                  </a:lnTo>
                  <a:lnTo>
                    <a:pt x="38100" y="546100"/>
                  </a:lnTo>
                  <a:lnTo>
                    <a:pt x="12700" y="622300"/>
                  </a:lnTo>
                  <a:lnTo>
                    <a:pt x="0" y="647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330700" y="46736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38100" y="0"/>
                  </a:moveTo>
                  <a:lnTo>
                    <a:pt x="38100" y="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38100" y="114300"/>
                  </a:lnTo>
                  <a:lnTo>
                    <a:pt x="25400" y="165100"/>
                  </a:lnTo>
                  <a:lnTo>
                    <a:pt x="25400" y="2032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470400" y="4724400"/>
              <a:ext cx="88901" cy="279401"/>
            </a:xfrm>
            <a:custGeom>
              <a:avLst/>
              <a:gdLst/>
              <a:ahLst/>
              <a:cxnLst/>
              <a:rect l="0" t="0" r="0" b="0"/>
              <a:pathLst>
                <a:path w="88901" h="279401">
                  <a:moveTo>
                    <a:pt x="38100" y="0"/>
                  </a:moveTo>
                  <a:lnTo>
                    <a:pt x="381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90500"/>
                  </a:lnTo>
                  <a:lnTo>
                    <a:pt x="38100" y="203200"/>
                  </a:lnTo>
                  <a:lnTo>
                    <a:pt x="50800" y="215900"/>
                  </a:lnTo>
                  <a:lnTo>
                    <a:pt x="63500" y="215900"/>
                  </a:lnTo>
                  <a:lnTo>
                    <a:pt x="76200" y="215900"/>
                  </a:lnTo>
                  <a:lnTo>
                    <a:pt x="88900" y="203200"/>
                  </a:lnTo>
                  <a:lnTo>
                    <a:pt x="88900" y="215900"/>
                  </a:lnTo>
                  <a:lnTo>
                    <a:pt x="88900" y="203200"/>
                  </a:lnTo>
                  <a:lnTo>
                    <a:pt x="76200" y="177800"/>
                  </a:lnTo>
                  <a:lnTo>
                    <a:pt x="50800" y="177800"/>
                  </a:lnTo>
                  <a:lnTo>
                    <a:pt x="38100" y="177800"/>
                  </a:lnTo>
                  <a:lnTo>
                    <a:pt x="25400" y="190500"/>
                  </a:lnTo>
                  <a:lnTo>
                    <a:pt x="12700" y="203200"/>
                  </a:lnTo>
                  <a:lnTo>
                    <a:pt x="12700" y="2286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25400" y="279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622800" y="48133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12700" y="38100"/>
                  </a:lnTo>
                  <a:lnTo>
                    <a:pt x="38100" y="63500"/>
                  </a:lnTo>
                  <a:lnTo>
                    <a:pt x="50800" y="88900"/>
                  </a:lnTo>
                  <a:lnTo>
                    <a:pt x="76200" y="114300"/>
                  </a:lnTo>
                  <a:lnTo>
                    <a:pt x="114300" y="139700"/>
                  </a:lnTo>
                  <a:lnTo>
                    <a:pt x="127000" y="152400"/>
                  </a:lnTo>
                  <a:lnTo>
                    <a:pt x="152400" y="152400"/>
                  </a:lnTo>
                  <a:lnTo>
                    <a:pt x="1651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635500" y="48133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76200" y="25400"/>
                  </a:lnTo>
                  <a:lnTo>
                    <a:pt x="63500" y="50800"/>
                  </a:lnTo>
                  <a:lnTo>
                    <a:pt x="50800" y="88900"/>
                  </a:lnTo>
                  <a:lnTo>
                    <a:pt x="38100" y="114300"/>
                  </a:lnTo>
                  <a:lnTo>
                    <a:pt x="25400" y="139700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876800" y="48133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50800" y="0"/>
                  </a:lnTo>
                  <a:lnTo>
                    <a:pt x="88900" y="12700"/>
                  </a:lnTo>
                  <a:lnTo>
                    <a:pt x="114300" y="12700"/>
                  </a:lnTo>
                  <a:lnTo>
                    <a:pt x="1270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851400" y="48768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0"/>
                  </a:moveTo>
                  <a:lnTo>
                    <a:pt x="38100" y="25400"/>
                  </a:lnTo>
                  <a:lnTo>
                    <a:pt x="76200" y="25400"/>
                  </a:lnTo>
                  <a:lnTo>
                    <a:pt x="114300" y="38100"/>
                  </a:lnTo>
                  <a:lnTo>
                    <a:pt x="152400" y="50800"/>
                  </a:lnTo>
                  <a:lnTo>
                    <a:pt x="1778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156200" y="47371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38100" y="0"/>
                  </a:moveTo>
                  <a:lnTo>
                    <a:pt x="381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101600" y="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14300" y="508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63500" y="76200"/>
                  </a:lnTo>
                  <a:lnTo>
                    <a:pt x="76200" y="762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127000" y="889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52400" y="152400"/>
                  </a:lnTo>
                  <a:lnTo>
                    <a:pt x="152400" y="139700"/>
                  </a:lnTo>
                  <a:lnTo>
                    <a:pt x="152400" y="152400"/>
                  </a:lnTo>
                  <a:lnTo>
                    <a:pt x="127000" y="177800"/>
                  </a:lnTo>
                  <a:lnTo>
                    <a:pt x="114300" y="190500"/>
                  </a:lnTo>
                  <a:lnTo>
                    <a:pt x="88900" y="190500"/>
                  </a:lnTo>
                  <a:lnTo>
                    <a:pt x="76200" y="190500"/>
                  </a:lnTo>
                  <a:lnTo>
                    <a:pt x="50800" y="190500"/>
                  </a:lnTo>
                  <a:lnTo>
                    <a:pt x="25400" y="177800"/>
                  </a:lnTo>
                  <a:lnTo>
                    <a:pt x="0" y="165100"/>
                  </a:lnTo>
                  <a:lnTo>
                    <a:pt x="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448300" y="46736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50800" y="0"/>
                  </a:moveTo>
                  <a:lnTo>
                    <a:pt x="50800" y="0"/>
                  </a:lnTo>
                  <a:lnTo>
                    <a:pt x="38100" y="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50800" y="177800"/>
                  </a:lnTo>
                  <a:lnTo>
                    <a:pt x="63500" y="190500"/>
                  </a:lnTo>
                  <a:lnTo>
                    <a:pt x="88900" y="203200"/>
                  </a:lnTo>
                  <a:lnTo>
                    <a:pt x="114300" y="215900"/>
                  </a:lnTo>
                  <a:lnTo>
                    <a:pt x="127000" y="203200"/>
                  </a:lnTo>
                  <a:lnTo>
                    <a:pt x="139700" y="190500"/>
                  </a:lnTo>
                  <a:lnTo>
                    <a:pt x="139700" y="177800"/>
                  </a:lnTo>
                  <a:lnTo>
                    <a:pt x="139700" y="165100"/>
                  </a:lnTo>
                  <a:lnTo>
                    <a:pt x="139700" y="152400"/>
                  </a:lnTo>
                  <a:lnTo>
                    <a:pt x="127000" y="152400"/>
                  </a:lnTo>
                  <a:lnTo>
                    <a:pt x="101600" y="152400"/>
                  </a:lnTo>
                  <a:lnTo>
                    <a:pt x="101600" y="177800"/>
                  </a:lnTo>
                  <a:lnTo>
                    <a:pt x="88900" y="203200"/>
                  </a:lnTo>
                  <a:lnTo>
                    <a:pt x="76200" y="241300"/>
                  </a:lnTo>
                  <a:lnTo>
                    <a:pt x="76200" y="266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965700" y="46609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25400" y="0"/>
                  </a:lnTo>
                  <a:lnTo>
                    <a:pt x="63500" y="0"/>
                  </a:lnTo>
                  <a:lnTo>
                    <a:pt x="762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203700" y="5041900"/>
              <a:ext cx="558801" cy="38101"/>
            </a:xfrm>
            <a:custGeom>
              <a:avLst/>
              <a:gdLst/>
              <a:ahLst/>
              <a:cxnLst/>
              <a:rect l="0" t="0" r="0" b="0"/>
              <a:pathLst>
                <a:path w="558801" h="38101">
                  <a:moveTo>
                    <a:pt x="0" y="0"/>
                  </a:moveTo>
                  <a:lnTo>
                    <a:pt x="38100" y="0"/>
                  </a:lnTo>
                  <a:lnTo>
                    <a:pt x="88900" y="0"/>
                  </a:lnTo>
                  <a:lnTo>
                    <a:pt x="152400" y="0"/>
                  </a:lnTo>
                  <a:lnTo>
                    <a:pt x="215900" y="12700"/>
                  </a:lnTo>
                  <a:lnTo>
                    <a:pt x="279400" y="12700"/>
                  </a:lnTo>
                  <a:lnTo>
                    <a:pt x="342900" y="25400"/>
                  </a:lnTo>
                  <a:lnTo>
                    <a:pt x="393700" y="38100"/>
                  </a:lnTo>
                  <a:lnTo>
                    <a:pt x="444500" y="38100"/>
                  </a:lnTo>
                  <a:lnTo>
                    <a:pt x="482600" y="38100"/>
                  </a:lnTo>
                  <a:lnTo>
                    <a:pt x="508000" y="38100"/>
                  </a:lnTo>
                  <a:lnTo>
                    <a:pt x="533400" y="38100"/>
                  </a:lnTo>
                  <a:lnTo>
                    <a:pt x="558800" y="38100"/>
                  </a:lnTo>
                  <a:lnTo>
                    <a:pt x="5461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368800" y="51562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0" y="127000"/>
                  </a:lnTo>
                  <a:lnTo>
                    <a:pt x="127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495800" y="51308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25400" y="0"/>
                  </a:moveTo>
                  <a:lnTo>
                    <a:pt x="25400" y="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25400" y="190500"/>
                  </a:lnTo>
                  <a:lnTo>
                    <a:pt x="50800" y="190500"/>
                  </a:lnTo>
                  <a:lnTo>
                    <a:pt x="63500" y="203200"/>
                  </a:lnTo>
                  <a:lnTo>
                    <a:pt x="88900" y="203200"/>
                  </a:lnTo>
                  <a:lnTo>
                    <a:pt x="101600" y="190500"/>
                  </a:lnTo>
                  <a:lnTo>
                    <a:pt x="114300" y="177800"/>
                  </a:lnTo>
                  <a:lnTo>
                    <a:pt x="114300" y="152400"/>
                  </a:lnTo>
                  <a:lnTo>
                    <a:pt x="114300" y="139700"/>
                  </a:lnTo>
                  <a:lnTo>
                    <a:pt x="101600" y="139700"/>
                  </a:lnTo>
                  <a:lnTo>
                    <a:pt x="88900" y="139700"/>
                  </a:lnTo>
                  <a:lnTo>
                    <a:pt x="63500" y="139700"/>
                  </a:lnTo>
                  <a:lnTo>
                    <a:pt x="50800" y="152400"/>
                  </a:lnTo>
                  <a:lnTo>
                    <a:pt x="38100" y="177800"/>
                  </a:lnTo>
                  <a:lnTo>
                    <a:pt x="38100" y="203200"/>
                  </a:lnTo>
                  <a:lnTo>
                    <a:pt x="50800" y="228600"/>
                  </a:lnTo>
                  <a:lnTo>
                    <a:pt x="508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156200" y="5016500"/>
              <a:ext cx="520701" cy="38101"/>
            </a:xfrm>
            <a:custGeom>
              <a:avLst/>
              <a:gdLst/>
              <a:ahLst/>
              <a:cxnLst/>
              <a:rect l="0" t="0" r="0" b="0"/>
              <a:pathLst>
                <a:path w="520701" h="38101">
                  <a:moveTo>
                    <a:pt x="0" y="38100"/>
                  </a:moveTo>
                  <a:lnTo>
                    <a:pt x="38100" y="25400"/>
                  </a:lnTo>
                  <a:lnTo>
                    <a:pt x="76200" y="25400"/>
                  </a:lnTo>
                  <a:lnTo>
                    <a:pt x="114300" y="25400"/>
                  </a:lnTo>
                  <a:lnTo>
                    <a:pt x="165100" y="25400"/>
                  </a:lnTo>
                  <a:lnTo>
                    <a:pt x="228600" y="25400"/>
                  </a:lnTo>
                  <a:lnTo>
                    <a:pt x="279400" y="25400"/>
                  </a:lnTo>
                  <a:lnTo>
                    <a:pt x="330200" y="25400"/>
                  </a:lnTo>
                  <a:lnTo>
                    <a:pt x="381000" y="25400"/>
                  </a:lnTo>
                  <a:lnTo>
                    <a:pt x="419100" y="25400"/>
                  </a:lnTo>
                  <a:lnTo>
                    <a:pt x="457200" y="25400"/>
                  </a:lnTo>
                  <a:lnTo>
                    <a:pt x="482600" y="12700"/>
                  </a:lnTo>
                  <a:lnTo>
                    <a:pt x="508000" y="0"/>
                  </a:lnTo>
                  <a:lnTo>
                    <a:pt x="520700" y="0"/>
                  </a:lnTo>
                  <a:lnTo>
                    <a:pt x="520700" y="0"/>
                  </a:lnTo>
                  <a:lnTo>
                    <a:pt x="520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346700" y="5105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1270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461000" y="51181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25400" y="0"/>
                  </a:moveTo>
                  <a:lnTo>
                    <a:pt x="12700" y="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65100"/>
                  </a:lnTo>
                  <a:lnTo>
                    <a:pt x="12700" y="190500"/>
                  </a:lnTo>
                  <a:lnTo>
                    <a:pt x="25400" y="215900"/>
                  </a:lnTo>
                  <a:lnTo>
                    <a:pt x="50800" y="228600"/>
                  </a:lnTo>
                  <a:lnTo>
                    <a:pt x="76200" y="241300"/>
                  </a:lnTo>
                  <a:lnTo>
                    <a:pt x="88900" y="241300"/>
                  </a:lnTo>
                  <a:lnTo>
                    <a:pt x="114300" y="228600"/>
                  </a:lnTo>
                  <a:lnTo>
                    <a:pt x="127000" y="215900"/>
                  </a:lnTo>
                  <a:lnTo>
                    <a:pt x="152400" y="203200"/>
                  </a:lnTo>
                  <a:lnTo>
                    <a:pt x="152400" y="177800"/>
                  </a:lnTo>
                  <a:lnTo>
                    <a:pt x="139700" y="165100"/>
                  </a:lnTo>
                  <a:lnTo>
                    <a:pt x="127000" y="152400"/>
                  </a:lnTo>
                  <a:lnTo>
                    <a:pt x="139700" y="152400"/>
                  </a:lnTo>
                  <a:lnTo>
                    <a:pt x="127000" y="152400"/>
                  </a:lnTo>
                  <a:lnTo>
                    <a:pt x="76200" y="177800"/>
                  </a:lnTo>
                  <a:lnTo>
                    <a:pt x="38100" y="203200"/>
                  </a:lnTo>
                  <a:lnTo>
                    <a:pt x="25400" y="241300"/>
                  </a:lnTo>
                  <a:lnTo>
                    <a:pt x="0" y="279400"/>
                  </a:lnTo>
                  <a:lnTo>
                    <a:pt x="0" y="304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330700" y="4813300"/>
              <a:ext cx="279401" cy="508001"/>
            </a:xfrm>
            <a:custGeom>
              <a:avLst/>
              <a:gdLst/>
              <a:ahLst/>
              <a:cxnLst/>
              <a:rect l="0" t="0" r="0" b="0"/>
              <a:pathLst>
                <a:path w="279401" h="508001">
                  <a:moveTo>
                    <a:pt x="0" y="0"/>
                  </a:moveTo>
                  <a:lnTo>
                    <a:pt x="25400" y="50800"/>
                  </a:lnTo>
                  <a:lnTo>
                    <a:pt x="63500" y="101600"/>
                  </a:lnTo>
                  <a:lnTo>
                    <a:pt x="101600" y="165100"/>
                  </a:lnTo>
                  <a:lnTo>
                    <a:pt x="152400" y="228600"/>
                  </a:lnTo>
                  <a:lnTo>
                    <a:pt x="190500" y="304800"/>
                  </a:lnTo>
                  <a:lnTo>
                    <a:pt x="228600" y="393700"/>
                  </a:lnTo>
                  <a:lnTo>
                    <a:pt x="266700" y="469900"/>
                  </a:lnTo>
                  <a:lnTo>
                    <a:pt x="279400" y="508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673600" y="55372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25400" y="25400"/>
                  </a:lnTo>
                  <a:lnTo>
                    <a:pt x="38100" y="50800"/>
                  </a:lnTo>
                  <a:lnTo>
                    <a:pt x="63500" y="88900"/>
                  </a:lnTo>
                  <a:lnTo>
                    <a:pt x="88900" y="139700"/>
                  </a:lnTo>
                  <a:lnTo>
                    <a:pt x="101600" y="165100"/>
                  </a:lnTo>
                  <a:lnTo>
                    <a:pt x="127000" y="203200"/>
                  </a:lnTo>
                  <a:lnTo>
                    <a:pt x="13970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635500" y="55118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27000" y="50800"/>
                  </a:lnTo>
                  <a:lnTo>
                    <a:pt x="101600" y="88900"/>
                  </a:lnTo>
                  <a:lnTo>
                    <a:pt x="63500" y="127000"/>
                  </a:lnTo>
                  <a:lnTo>
                    <a:pt x="25400" y="177800"/>
                  </a:lnTo>
                  <a:lnTo>
                    <a:pt x="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927600" y="56007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0"/>
                  </a:moveTo>
                  <a:lnTo>
                    <a:pt x="50800" y="25400"/>
                  </a:lnTo>
                  <a:lnTo>
                    <a:pt x="76200" y="25400"/>
                  </a:lnTo>
                  <a:lnTo>
                    <a:pt x="114300" y="38100"/>
                  </a:lnTo>
                  <a:lnTo>
                    <a:pt x="139700" y="50800"/>
                  </a:lnTo>
                  <a:lnTo>
                    <a:pt x="1524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889500" y="5727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12700" y="12700"/>
                  </a:lnTo>
                  <a:lnTo>
                    <a:pt x="88900" y="0"/>
                  </a:lnTo>
                  <a:lnTo>
                    <a:pt x="152400" y="0"/>
                  </a:lnTo>
                  <a:lnTo>
                    <a:pt x="1651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156200" y="55626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25400" y="0"/>
                  </a:lnTo>
                  <a:lnTo>
                    <a:pt x="50800" y="12700"/>
                  </a:lnTo>
                  <a:lnTo>
                    <a:pt x="762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321300" y="54737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39700" y="76200"/>
                  </a:moveTo>
                  <a:lnTo>
                    <a:pt x="152400" y="63500"/>
                  </a:lnTo>
                  <a:lnTo>
                    <a:pt x="152400" y="38100"/>
                  </a:lnTo>
                  <a:lnTo>
                    <a:pt x="152400" y="38100"/>
                  </a:lnTo>
                  <a:lnTo>
                    <a:pt x="101600" y="1270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38100" y="12700"/>
                  </a:lnTo>
                  <a:lnTo>
                    <a:pt x="1270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25400" y="101600"/>
                  </a:lnTo>
                  <a:lnTo>
                    <a:pt x="25400" y="114300"/>
                  </a:lnTo>
                  <a:lnTo>
                    <a:pt x="50800" y="114300"/>
                  </a:lnTo>
                  <a:lnTo>
                    <a:pt x="63500" y="114300"/>
                  </a:lnTo>
                  <a:lnTo>
                    <a:pt x="76200" y="114300"/>
                  </a:lnTo>
                  <a:lnTo>
                    <a:pt x="101600" y="101600"/>
                  </a:lnTo>
                  <a:lnTo>
                    <a:pt x="114300" y="88900"/>
                  </a:lnTo>
                  <a:lnTo>
                    <a:pt x="114300" y="76200"/>
                  </a:lnTo>
                  <a:lnTo>
                    <a:pt x="127000" y="63500"/>
                  </a:lnTo>
                  <a:lnTo>
                    <a:pt x="127000" y="63500"/>
                  </a:lnTo>
                  <a:lnTo>
                    <a:pt x="127000" y="63500"/>
                  </a:lnTo>
                  <a:lnTo>
                    <a:pt x="127000" y="63500"/>
                  </a:lnTo>
                  <a:lnTo>
                    <a:pt x="127000" y="76200"/>
                  </a:lnTo>
                  <a:lnTo>
                    <a:pt x="114300" y="177800"/>
                  </a:lnTo>
                  <a:lnTo>
                    <a:pt x="114300" y="215900"/>
                  </a:lnTo>
                  <a:lnTo>
                    <a:pt x="101600" y="254000"/>
                  </a:lnTo>
                  <a:lnTo>
                    <a:pt x="101600" y="292100"/>
                  </a:lnTo>
                  <a:lnTo>
                    <a:pt x="101600" y="304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156200" y="5740400"/>
              <a:ext cx="495301" cy="12701"/>
            </a:xfrm>
            <a:custGeom>
              <a:avLst/>
              <a:gdLst/>
              <a:ahLst/>
              <a:cxnLst/>
              <a:rect l="0" t="0" r="0" b="0"/>
              <a:pathLst>
                <a:path w="4953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76200" y="12700"/>
                  </a:lnTo>
                  <a:lnTo>
                    <a:pt x="114300" y="12700"/>
                  </a:lnTo>
                  <a:lnTo>
                    <a:pt x="152400" y="12700"/>
                  </a:lnTo>
                  <a:lnTo>
                    <a:pt x="190500" y="12700"/>
                  </a:lnTo>
                  <a:lnTo>
                    <a:pt x="241300" y="0"/>
                  </a:lnTo>
                  <a:lnTo>
                    <a:pt x="279400" y="0"/>
                  </a:lnTo>
                  <a:lnTo>
                    <a:pt x="330200" y="0"/>
                  </a:lnTo>
                  <a:lnTo>
                    <a:pt x="381000" y="0"/>
                  </a:lnTo>
                  <a:lnTo>
                    <a:pt x="419100" y="12700"/>
                  </a:lnTo>
                  <a:lnTo>
                    <a:pt x="457200" y="12700"/>
                  </a:lnTo>
                  <a:lnTo>
                    <a:pt x="469900" y="12700"/>
                  </a:lnTo>
                  <a:lnTo>
                    <a:pt x="495300" y="12700"/>
                  </a:lnTo>
                  <a:lnTo>
                    <a:pt x="495300" y="12700"/>
                  </a:lnTo>
                  <a:lnTo>
                    <a:pt x="4953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410200" y="57785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38100" y="0"/>
                  </a:moveTo>
                  <a:lnTo>
                    <a:pt x="25400" y="127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12700" y="381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25400" y="101600"/>
                  </a:lnTo>
                  <a:lnTo>
                    <a:pt x="50800" y="114300"/>
                  </a:lnTo>
                  <a:lnTo>
                    <a:pt x="63500" y="127000"/>
                  </a:lnTo>
                  <a:lnTo>
                    <a:pt x="101600" y="139700"/>
                  </a:lnTo>
                  <a:lnTo>
                    <a:pt x="127000" y="139700"/>
                  </a:lnTo>
                  <a:lnTo>
                    <a:pt x="139700" y="139700"/>
                  </a:lnTo>
                  <a:lnTo>
                    <a:pt x="1524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410200" y="5803900"/>
              <a:ext cx="114301" cy="342901"/>
            </a:xfrm>
            <a:custGeom>
              <a:avLst/>
              <a:gdLst/>
              <a:ahLst/>
              <a:cxnLst/>
              <a:rect l="0" t="0" r="0" b="0"/>
              <a:pathLst>
                <a:path w="114301" h="342901">
                  <a:moveTo>
                    <a:pt x="114300" y="0"/>
                  </a:moveTo>
                  <a:lnTo>
                    <a:pt x="101600" y="25400"/>
                  </a:lnTo>
                  <a:lnTo>
                    <a:pt x="88900" y="76200"/>
                  </a:lnTo>
                  <a:lnTo>
                    <a:pt x="76200" y="139700"/>
                  </a:lnTo>
                  <a:lnTo>
                    <a:pt x="63500" y="203200"/>
                  </a:lnTo>
                  <a:lnTo>
                    <a:pt x="38100" y="266700"/>
                  </a:lnTo>
                  <a:lnTo>
                    <a:pt x="12700" y="317500"/>
                  </a:lnTo>
                  <a:lnTo>
                    <a:pt x="0" y="342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2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to write an equation from two points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1600200"/>
            <a:ext cx="8610600" cy="4495800"/>
          </a:xfrm>
          <a:blipFill rotWithShape="1">
            <a:blip r:embed="rId2"/>
            <a:stretch>
              <a:fillRect l="-354" t="-13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9257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pPr marL="44450" indent="0" eaLnBrk="1" hangingPunct="1">
              <a:buFontTx/>
              <a:buNone/>
            </a:pPr>
            <a:r>
              <a:rPr lang="en-US" altLang="en-US" sz="2400" smtClean="0"/>
              <a:t>Write the equation of the line which passes through the points (3, 4) and (4, 6)</a:t>
            </a:r>
          </a:p>
        </p:txBody>
      </p:sp>
    </p:spTree>
    <p:extLst>
      <p:ext uri="{BB962C8B-B14F-4D97-AF65-F5344CB8AC3E}">
        <p14:creationId xmlns:p14="http://schemas.microsoft.com/office/powerpoint/2010/main" val="3735834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Slope-Intercept Form</a:t>
            </a:r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457200" y="2286000"/>
            <a:ext cx="8153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mbria" pitchFamily="18" charset="0"/>
              </a:rPr>
              <a:t>Word problems with linear equations will be in </a:t>
            </a:r>
            <a:r>
              <a:rPr lang="en-US" altLang="en-US" sz="3000" b="1" i="1" u="sng">
                <a:latin typeface="Cambria" pitchFamily="18" charset="0"/>
              </a:rPr>
              <a:t>slope-intercept form </a:t>
            </a:r>
            <a:r>
              <a:rPr lang="en-US" altLang="en-US" sz="3000" b="1">
                <a:latin typeface="Cambria" pitchFamily="18" charset="0"/>
              </a:rPr>
              <a:t>if you are given the following information: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000">
                <a:solidFill>
                  <a:srgbClr val="FF0000"/>
                </a:solidFill>
                <a:latin typeface="Cambria" pitchFamily="18" charset="0"/>
              </a:rPr>
              <a:t>the slope (</a:t>
            </a:r>
            <a:r>
              <a:rPr lang="en-US" altLang="en-US" sz="3000" b="1" i="1">
                <a:solidFill>
                  <a:srgbClr val="FF0000"/>
                </a:solidFill>
                <a:latin typeface="Cambria" pitchFamily="18" charset="0"/>
              </a:rPr>
              <a:t>m</a:t>
            </a:r>
            <a:r>
              <a:rPr lang="en-US" altLang="en-US" sz="3000">
                <a:solidFill>
                  <a:srgbClr val="FF0000"/>
                </a:solidFill>
                <a:latin typeface="Cambria" pitchFamily="18" charset="0"/>
              </a:rPr>
              <a:t>) - the rate of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000">
                <a:solidFill>
                  <a:srgbClr val="7030A0"/>
                </a:solidFill>
                <a:latin typeface="Cambria" pitchFamily="18" charset="0"/>
              </a:rPr>
              <a:t>the </a:t>
            </a:r>
            <a:r>
              <a:rPr lang="en-US" altLang="en-US" sz="3000" i="1">
                <a:solidFill>
                  <a:srgbClr val="7030A0"/>
                </a:solidFill>
                <a:latin typeface="Cambria" pitchFamily="18" charset="0"/>
              </a:rPr>
              <a:t>y</a:t>
            </a:r>
            <a:r>
              <a:rPr lang="en-US" altLang="en-US" sz="3000">
                <a:solidFill>
                  <a:srgbClr val="7030A0"/>
                </a:solidFill>
                <a:latin typeface="Cambria" pitchFamily="18" charset="0"/>
              </a:rPr>
              <a:t>-intercept (</a:t>
            </a:r>
            <a:r>
              <a:rPr lang="en-US" altLang="en-US" sz="3000" b="1" i="1">
                <a:solidFill>
                  <a:srgbClr val="7030A0"/>
                </a:solidFill>
                <a:latin typeface="Cambria" pitchFamily="18" charset="0"/>
              </a:rPr>
              <a:t>b</a:t>
            </a:r>
            <a:r>
              <a:rPr lang="en-US" altLang="en-US" sz="3000">
                <a:solidFill>
                  <a:srgbClr val="7030A0"/>
                </a:solidFill>
                <a:latin typeface="Cambria" pitchFamily="18" charset="0"/>
              </a:rPr>
              <a:t>) - the starting (initial) value</a:t>
            </a:r>
          </a:p>
        </p:txBody>
      </p:sp>
    </p:spTree>
    <p:extLst>
      <p:ext uri="{BB962C8B-B14F-4D97-AF65-F5344CB8AC3E}">
        <p14:creationId xmlns:p14="http://schemas.microsoft.com/office/powerpoint/2010/main" val="2627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66800" y="3810000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Define your variables.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*Let x=the independent variable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*Let y=the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209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Write the equation: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239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</a:rPr>
              <a:t>y=</a:t>
            </a:r>
            <a:r>
              <a:rPr lang="en-US" sz="3200" b="1" dirty="0" err="1">
                <a:solidFill>
                  <a:srgbClr val="000000"/>
                </a:solidFill>
              </a:rPr>
              <a:t>mx+b</a:t>
            </a:r>
            <a:endParaRPr lang="en-US" sz="3200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3200" b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</a:rPr>
              <a:t>Determine the rate of change and insert it in as m.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</a:rPr>
              <a:t>Determine the initial value as insert it as b.</a:t>
            </a:r>
          </a:p>
        </p:txBody>
      </p:sp>
    </p:spTree>
    <p:extLst>
      <p:ext uri="{BB962C8B-B14F-4D97-AF65-F5344CB8AC3E}">
        <p14:creationId xmlns:p14="http://schemas.microsoft.com/office/powerpoint/2010/main" val="6601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66800" y="3200400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Use the equation: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*Substitute the known variable into the equation, and solve for the unknown</a:t>
            </a:r>
            <a:r>
              <a:rPr lang="en-US" altLang="en-US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31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0" y="779463"/>
            <a:ext cx="9144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2025" indent="-2232025" eaLnBrk="0" hangingPunct="0">
              <a:spcBef>
                <a:spcPct val="20000"/>
              </a:spcBef>
              <a:buChar char="•"/>
              <a:tabLst>
                <a:tab pos="2178050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17805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17805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805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Example:</a:t>
            </a:r>
            <a:endParaRPr lang="en-US" altLang="en-US" sz="240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0772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Century Gothic" pitchFamily="34" charset="0"/>
              </a:rPr>
              <a:t>Papa John’s charges $8 for a large pizza plus $0.50 per topping.  Write an equation to model the cost, y, for a pizza with x number of toppings.  Then use the equation to calculate the cost of a large pizza with 5 extra toppings (without tax).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itchFamily="34" charset="0"/>
              </a:rPr>
              <a:t>Let x =			Equation:_________________________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entury Gothic" pitchFamily="34" charset="0"/>
              </a:rPr>
              <a:t>Let y=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38200" y="-1588"/>
            <a:ext cx="7024688" cy="1143001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Standard Form</a:t>
            </a:r>
          </a:p>
        </p:txBody>
      </p:sp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420688" y="1684338"/>
            <a:ext cx="82296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mbria" pitchFamily="18" charset="0"/>
              </a:rPr>
              <a:t>You will write an equation in </a:t>
            </a:r>
            <a:r>
              <a:rPr lang="en-US" altLang="en-US" sz="3000" b="1" i="1" u="sng">
                <a:latin typeface="Cambria" pitchFamily="18" charset="0"/>
              </a:rPr>
              <a:t>standard form </a:t>
            </a:r>
            <a:r>
              <a:rPr lang="en-US" altLang="en-US" sz="3000" b="1">
                <a:latin typeface="Cambria" pitchFamily="18" charset="0"/>
              </a:rPr>
              <a:t>if you are given the following information: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000">
                <a:solidFill>
                  <a:srgbClr val="FF0000"/>
                </a:solidFill>
                <a:latin typeface="Cambria" pitchFamily="18" charset="0"/>
              </a:rPr>
              <a:t>Values for two types of items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000">
                <a:solidFill>
                  <a:srgbClr val="7030A0"/>
                </a:solidFill>
                <a:latin typeface="Cambria" pitchFamily="18" charset="0"/>
              </a:rPr>
              <a:t>The values are combined to equal one total.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>
                <a:solidFill>
                  <a:srgbClr val="00B050"/>
                </a:solidFill>
                <a:latin typeface="Cambria" pitchFamily="18" charset="0"/>
              </a:rPr>
              <a:t>There’s either no rate of change or two rates of change.</a:t>
            </a:r>
          </a:p>
          <a:p>
            <a:pPr eaLnBrk="1" hangingPunct="1">
              <a:spcBef>
                <a:spcPct val="0"/>
              </a:spcBef>
            </a:pPr>
            <a:endParaRPr lang="en-US" altLang="en-US" sz="300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0" y="914400"/>
            <a:ext cx="403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/>
              <a:t>Ax + By = C</a:t>
            </a:r>
          </a:p>
        </p:txBody>
      </p:sp>
    </p:spTree>
    <p:extLst>
      <p:ext uri="{BB962C8B-B14F-4D97-AF65-F5344CB8AC3E}">
        <p14:creationId xmlns:p14="http://schemas.microsoft.com/office/powerpoint/2010/main" val="28706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8100" y="1401763"/>
            <a:ext cx="8991600" cy="8842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smtClean="0">
                <a:latin typeface="Cambria" pitchFamily="18" charset="0"/>
              </a:rPr>
              <a:t>Step 1:  Write “Let” statements.  It does not matter which is X or Y.</a:t>
            </a:r>
          </a:p>
          <a:p>
            <a:pPr eaLnBrk="1" hangingPunct="1"/>
            <a:endParaRPr lang="en-US" altLang="en-US" sz="2400" smtClean="0">
              <a:latin typeface="Cambria" pitchFamily="18" charset="0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49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How to write standard form equations from word problems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286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Step 2:  Write the equation in the form of Ax+By=C.  Make sure to assign the coefficients to the correct variables.</a:t>
            </a:r>
          </a:p>
          <a:p>
            <a:pPr eaLnBrk="1" hangingPunct="1"/>
            <a:endParaRPr lang="en-US" alt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875" y="33845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Step 3:   Substitute in the known variable and solve for the unknown variable. </a:t>
            </a:r>
          </a:p>
          <a:p>
            <a:pPr eaLnBrk="1" hangingPunct="1"/>
            <a:endParaRPr lang="en-US" altLang="en-US" sz="2400" b="1">
              <a:latin typeface="Cambr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5720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itchFamily="18" charset="0"/>
              </a:rPr>
              <a:t>Step </a:t>
            </a: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4:  State your answer in sentence form.</a:t>
            </a:r>
          </a:p>
          <a:p>
            <a:pPr eaLnBrk="1" hangingPunct="1"/>
            <a:endParaRPr lang="en-US" alt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3"/>
          <p:cNvSpPr>
            <a:spLocks noGrp="1"/>
          </p:cNvSpPr>
          <p:nvPr>
            <p:ph sz="half" idx="4294967295"/>
          </p:nvPr>
        </p:nvSpPr>
        <p:spPr>
          <a:xfrm>
            <a:off x="76200" y="1600200"/>
            <a:ext cx="9144000" cy="3713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The school sells pens for $2.00 and notebooks for $3.00. The equation 2x + 3y = 60 describes the number of pens x and notebooks y that you can buy for $60. How many notebooks did you buy if you got 15 pens?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44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4514" y="2438400"/>
                <a:ext cx="7620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</m:t>
                      </m:r>
                      <m:r>
                        <a:rPr lang="en-US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r>
                        <a:rPr lang="en-US" sz="240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4514" y="2438400"/>
                <a:ext cx="7620000" cy="5715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81000" y="598714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95400" y="598714"/>
            <a:ext cx="0" cy="610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4514" y="22938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Multi-Step Equations ~ Clearing Fractions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882900" y="2311400"/>
            <a:ext cx="3848101" cy="3276601"/>
            <a:chOff x="2882900" y="2311400"/>
            <a:chExt cx="3848101" cy="3276601"/>
          </a:xfrm>
        </p:grpSpPr>
        <p:sp>
          <p:nvSpPr>
            <p:cNvPr id="73" name="Freeform 72"/>
            <p:cNvSpPr/>
            <p:nvPr/>
          </p:nvSpPr>
          <p:spPr>
            <a:xfrm>
              <a:off x="3606800" y="2413000"/>
              <a:ext cx="228601" cy="952501"/>
            </a:xfrm>
            <a:custGeom>
              <a:avLst/>
              <a:gdLst/>
              <a:ahLst/>
              <a:cxnLst/>
              <a:rect l="0" t="0" r="0" b="0"/>
              <a:pathLst>
                <a:path w="228601" h="952501">
                  <a:moveTo>
                    <a:pt x="228600" y="0"/>
                  </a:moveTo>
                  <a:lnTo>
                    <a:pt x="215900" y="12700"/>
                  </a:lnTo>
                  <a:lnTo>
                    <a:pt x="190500" y="12700"/>
                  </a:lnTo>
                  <a:lnTo>
                    <a:pt x="101600" y="127000"/>
                  </a:lnTo>
                  <a:lnTo>
                    <a:pt x="63500" y="190500"/>
                  </a:lnTo>
                  <a:lnTo>
                    <a:pt x="38100" y="254000"/>
                  </a:lnTo>
                  <a:lnTo>
                    <a:pt x="25400" y="317500"/>
                  </a:lnTo>
                  <a:lnTo>
                    <a:pt x="25400" y="393700"/>
                  </a:lnTo>
                  <a:lnTo>
                    <a:pt x="0" y="469900"/>
                  </a:lnTo>
                  <a:lnTo>
                    <a:pt x="0" y="558800"/>
                  </a:lnTo>
                  <a:lnTo>
                    <a:pt x="12700" y="647700"/>
                  </a:lnTo>
                  <a:lnTo>
                    <a:pt x="25400" y="723900"/>
                  </a:lnTo>
                  <a:lnTo>
                    <a:pt x="63500" y="787400"/>
                  </a:lnTo>
                  <a:lnTo>
                    <a:pt x="101600" y="850900"/>
                  </a:lnTo>
                  <a:lnTo>
                    <a:pt x="177800" y="914400"/>
                  </a:lnTo>
                  <a:lnTo>
                    <a:pt x="215900" y="952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261100" y="2311400"/>
              <a:ext cx="469901" cy="977901"/>
            </a:xfrm>
            <a:custGeom>
              <a:avLst/>
              <a:gdLst/>
              <a:ahLst/>
              <a:cxnLst/>
              <a:rect l="0" t="0" r="0" b="0"/>
              <a:pathLst>
                <a:path w="469901" h="977901">
                  <a:moveTo>
                    <a:pt x="0" y="0"/>
                  </a:moveTo>
                  <a:lnTo>
                    <a:pt x="50800" y="0"/>
                  </a:lnTo>
                  <a:lnTo>
                    <a:pt x="88900" y="25400"/>
                  </a:lnTo>
                  <a:lnTo>
                    <a:pt x="127000" y="38100"/>
                  </a:lnTo>
                  <a:lnTo>
                    <a:pt x="165100" y="76200"/>
                  </a:lnTo>
                  <a:lnTo>
                    <a:pt x="203200" y="114300"/>
                  </a:lnTo>
                  <a:lnTo>
                    <a:pt x="254000" y="177800"/>
                  </a:lnTo>
                  <a:lnTo>
                    <a:pt x="304800" y="241300"/>
                  </a:lnTo>
                  <a:lnTo>
                    <a:pt x="342900" y="317500"/>
                  </a:lnTo>
                  <a:lnTo>
                    <a:pt x="393700" y="406400"/>
                  </a:lnTo>
                  <a:lnTo>
                    <a:pt x="419100" y="482600"/>
                  </a:lnTo>
                  <a:lnTo>
                    <a:pt x="444500" y="571500"/>
                  </a:lnTo>
                  <a:lnTo>
                    <a:pt x="457200" y="647700"/>
                  </a:lnTo>
                  <a:lnTo>
                    <a:pt x="469900" y="723900"/>
                  </a:lnTo>
                  <a:lnTo>
                    <a:pt x="457200" y="800100"/>
                  </a:lnTo>
                  <a:lnTo>
                    <a:pt x="431800" y="876300"/>
                  </a:lnTo>
                  <a:lnTo>
                    <a:pt x="406400" y="939800"/>
                  </a:lnTo>
                  <a:lnTo>
                    <a:pt x="381000" y="977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98800" y="27686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38100" y="0"/>
                  </a:moveTo>
                  <a:lnTo>
                    <a:pt x="38100" y="76200"/>
                  </a:lnTo>
                  <a:lnTo>
                    <a:pt x="25400" y="114300"/>
                  </a:lnTo>
                  <a:lnTo>
                    <a:pt x="25400" y="139700"/>
                  </a:lnTo>
                  <a:lnTo>
                    <a:pt x="12700" y="177800"/>
                  </a:lnTo>
                  <a:lnTo>
                    <a:pt x="12700" y="2159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76600" y="27686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50800" y="0"/>
                  </a:moveTo>
                  <a:lnTo>
                    <a:pt x="38100" y="12700"/>
                  </a:lnTo>
                  <a:lnTo>
                    <a:pt x="25400" y="25400"/>
                  </a:lnTo>
                  <a:lnTo>
                    <a:pt x="12700" y="63500"/>
                  </a:lnTo>
                  <a:lnTo>
                    <a:pt x="12700" y="63500"/>
                  </a:lnTo>
                  <a:lnTo>
                    <a:pt x="25400" y="762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63500" y="101600"/>
                  </a:lnTo>
                  <a:lnTo>
                    <a:pt x="88900" y="101600"/>
                  </a:lnTo>
                  <a:lnTo>
                    <a:pt x="101600" y="114300"/>
                  </a:lnTo>
                  <a:lnTo>
                    <a:pt x="101600" y="127000"/>
                  </a:lnTo>
                  <a:lnTo>
                    <a:pt x="101600" y="139700"/>
                  </a:lnTo>
                  <a:lnTo>
                    <a:pt x="101600" y="139700"/>
                  </a:lnTo>
                  <a:lnTo>
                    <a:pt x="101600" y="139700"/>
                  </a:lnTo>
                  <a:lnTo>
                    <a:pt x="88900" y="177800"/>
                  </a:lnTo>
                  <a:lnTo>
                    <a:pt x="63500" y="190500"/>
                  </a:lnTo>
                  <a:lnTo>
                    <a:pt x="50800" y="190500"/>
                  </a:lnTo>
                  <a:lnTo>
                    <a:pt x="25400" y="190500"/>
                  </a:lnTo>
                  <a:lnTo>
                    <a:pt x="12700" y="1905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302000" y="27305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38100" y="25400"/>
                  </a:lnTo>
                  <a:lnTo>
                    <a:pt x="76200" y="2540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882900" y="34544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127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25400" y="889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086100" y="34925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38100" y="0"/>
                  </a:moveTo>
                  <a:lnTo>
                    <a:pt x="25400" y="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25400" y="76200"/>
                  </a:lnTo>
                  <a:lnTo>
                    <a:pt x="50800" y="76200"/>
                  </a:lnTo>
                  <a:lnTo>
                    <a:pt x="63500" y="889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101600" y="114300"/>
                  </a:lnTo>
                  <a:lnTo>
                    <a:pt x="101600" y="139700"/>
                  </a:lnTo>
                  <a:lnTo>
                    <a:pt x="101600" y="127000"/>
                  </a:lnTo>
                  <a:lnTo>
                    <a:pt x="101600" y="139700"/>
                  </a:lnTo>
                  <a:lnTo>
                    <a:pt x="88900" y="165100"/>
                  </a:lnTo>
                  <a:lnTo>
                    <a:pt x="63500" y="177800"/>
                  </a:lnTo>
                  <a:lnTo>
                    <a:pt x="50800" y="190500"/>
                  </a:lnTo>
                  <a:lnTo>
                    <a:pt x="25400" y="190500"/>
                  </a:lnTo>
                  <a:lnTo>
                    <a:pt x="12700" y="177800"/>
                  </a:lnTo>
                  <a:lnTo>
                    <a:pt x="0" y="177800"/>
                  </a:lnTo>
                  <a:lnTo>
                    <a:pt x="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98800" y="34417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38100" y="25400"/>
                  </a:lnTo>
                  <a:lnTo>
                    <a:pt x="63500" y="12700"/>
                  </a:lnTo>
                  <a:lnTo>
                    <a:pt x="101600" y="12700"/>
                  </a:lnTo>
                  <a:lnTo>
                    <a:pt x="127000" y="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89300" y="3517900"/>
              <a:ext cx="254001" cy="114301"/>
            </a:xfrm>
            <a:custGeom>
              <a:avLst/>
              <a:gdLst/>
              <a:ahLst/>
              <a:cxnLst/>
              <a:rect l="0" t="0" r="0" b="0"/>
              <a:pathLst>
                <a:path w="254001" h="114301">
                  <a:moveTo>
                    <a:pt x="0" y="76200"/>
                  </a:moveTo>
                  <a:lnTo>
                    <a:pt x="0" y="889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25400" y="38100"/>
                  </a:lnTo>
                  <a:lnTo>
                    <a:pt x="38100" y="1270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88900" y="12700"/>
                  </a:lnTo>
                  <a:lnTo>
                    <a:pt x="114300" y="254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14300" y="50800"/>
                  </a:lnTo>
                  <a:lnTo>
                    <a:pt x="114300" y="50800"/>
                  </a:lnTo>
                  <a:lnTo>
                    <a:pt x="114300" y="76200"/>
                  </a:lnTo>
                  <a:lnTo>
                    <a:pt x="114300" y="88900"/>
                  </a:lnTo>
                  <a:lnTo>
                    <a:pt x="114300" y="76200"/>
                  </a:lnTo>
                  <a:lnTo>
                    <a:pt x="127000" y="76200"/>
                  </a:lnTo>
                  <a:lnTo>
                    <a:pt x="127000" y="63500"/>
                  </a:lnTo>
                  <a:lnTo>
                    <a:pt x="165100" y="12700"/>
                  </a:lnTo>
                  <a:lnTo>
                    <a:pt x="190500" y="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215900" y="12700"/>
                  </a:lnTo>
                  <a:lnTo>
                    <a:pt x="215900" y="0"/>
                  </a:lnTo>
                  <a:lnTo>
                    <a:pt x="215900" y="12700"/>
                  </a:lnTo>
                  <a:lnTo>
                    <a:pt x="228600" y="50800"/>
                  </a:lnTo>
                  <a:lnTo>
                    <a:pt x="228600" y="76200"/>
                  </a:lnTo>
                  <a:lnTo>
                    <a:pt x="228600" y="88900"/>
                  </a:lnTo>
                  <a:lnTo>
                    <a:pt x="241300" y="114300"/>
                  </a:lnTo>
                  <a:lnTo>
                    <a:pt x="228600" y="101600"/>
                  </a:lnTo>
                  <a:lnTo>
                    <a:pt x="228600" y="114300"/>
                  </a:lnTo>
                  <a:lnTo>
                    <a:pt x="254000" y="1143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670300" y="35687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01600" y="25400"/>
                  </a:lnTo>
                  <a:lnTo>
                    <a:pt x="101600" y="12700"/>
                  </a:lnTo>
                  <a:lnTo>
                    <a:pt x="101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860800" y="34544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38100" y="38100"/>
                  </a:moveTo>
                  <a:lnTo>
                    <a:pt x="38100" y="38100"/>
                  </a:lnTo>
                  <a:lnTo>
                    <a:pt x="38100" y="38100"/>
                  </a:lnTo>
                  <a:lnTo>
                    <a:pt x="38100" y="2540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27000" y="12700"/>
                  </a:lnTo>
                  <a:lnTo>
                    <a:pt x="139700" y="25400"/>
                  </a:lnTo>
                  <a:lnTo>
                    <a:pt x="139700" y="38100"/>
                  </a:lnTo>
                  <a:lnTo>
                    <a:pt x="139700" y="63500"/>
                  </a:lnTo>
                  <a:lnTo>
                    <a:pt x="139700" y="76200"/>
                  </a:lnTo>
                  <a:lnTo>
                    <a:pt x="127000" y="101600"/>
                  </a:lnTo>
                  <a:lnTo>
                    <a:pt x="114300" y="127000"/>
                  </a:lnTo>
                  <a:lnTo>
                    <a:pt x="101600" y="139700"/>
                  </a:lnTo>
                  <a:lnTo>
                    <a:pt x="76200" y="152400"/>
                  </a:lnTo>
                  <a:lnTo>
                    <a:pt x="63500" y="165100"/>
                  </a:lnTo>
                  <a:lnTo>
                    <a:pt x="50800" y="177800"/>
                  </a:lnTo>
                  <a:lnTo>
                    <a:pt x="38100" y="177800"/>
                  </a:lnTo>
                  <a:lnTo>
                    <a:pt x="38100" y="1778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76200" y="127000"/>
                  </a:lnTo>
                  <a:lnTo>
                    <a:pt x="88900" y="139700"/>
                  </a:lnTo>
                  <a:lnTo>
                    <a:pt x="88900" y="152400"/>
                  </a:lnTo>
                  <a:lnTo>
                    <a:pt x="114300" y="165100"/>
                  </a:lnTo>
                  <a:lnTo>
                    <a:pt x="114300" y="177800"/>
                  </a:lnTo>
                  <a:lnTo>
                    <a:pt x="114300" y="203200"/>
                  </a:lnTo>
                  <a:lnTo>
                    <a:pt x="127000" y="215900"/>
                  </a:lnTo>
                  <a:lnTo>
                    <a:pt x="127000" y="228600"/>
                  </a:lnTo>
                  <a:lnTo>
                    <a:pt x="1397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051300" y="3479800"/>
              <a:ext cx="165101" cy="88901"/>
            </a:xfrm>
            <a:custGeom>
              <a:avLst/>
              <a:gdLst/>
              <a:ahLst/>
              <a:cxnLst/>
              <a:rect l="0" t="0" r="0" b="0"/>
              <a:pathLst>
                <a:path w="165101" h="88901">
                  <a:moveTo>
                    <a:pt x="25400" y="0"/>
                  </a:moveTo>
                  <a:lnTo>
                    <a:pt x="0" y="254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38100" y="76200"/>
                  </a:lnTo>
                  <a:lnTo>
                    <a:pt x="63500" y="88900"/>
                  </a:lnTo>
                  <a:lnTo>
                    <a:pt x="88900" y="88900"/>
                  </a:lnTo>
                  <a:lnTo>
                    <a:pt x="114300" y="88900"/>
                  </a:lnTo>
                  <a:lnTo>
                    <a:pt x="139700" y="88900"/>
                  </a:lnTo>
                  <a:lnTo>
                    <a:pt x="165100" y="88900"/>
                  </a:lnTo>
                  <a:lnTo>
                    <a:pt x="16510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65600" y="34417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12700" y="177800"/>
                  </a:lnTo>
                  <a:lnTo>
                    <a:pt x="12700" y="203200"/>
                  </a:lnTo>
                  <a:lnTo>
                    <a:pt x="12700" y="228600"/>
                  </a:lnTo>
                  <a:lnTo>
                    <a:pt x="127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30700" y="3581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546600" y="34798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25400" y="12700"/>
                  </a:lnTo>
                  <a:lnTo>
                    <a:pt x="25400" y="12700"/>
                  </a:lnTo>
                  <a:lnTo>
                    <a:pt x="25400" y="254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635500" y="35052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63500" y="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12700" y="101600"/>
                  </a:lnTo>
                  <a:lnTo>
                    <a:pt x="25400" y="127000"/>
                  </a:lnTo>
                  <a:lnTo>
                    <a:pt x="25400" y="139700"/>
                  </a:lnTo>
                  <a:lnTo>
                    <a:pt x="38100" y="139700"/>
                  </a:lnTo>
                  <a:lnTo>
                    <a:pt x="63500" y="152400"/>
                  </a:lnTo>
                  <a:lnTo>
                    <a:pt x="88900" y="165100"/>
                  </a:lnTo>
                  <a:lnTo>
                    <a:pt x="101600" y="165100"/>
                  </a:lnTo>
                  <a:lnTo>
                    <a:pt x="127000" y="152400"/>
                  </a:lnTo>
                  <a:lnTo>
                    <a:pt x="139700" y="139700"/>
                  </a:lnTo>
                  <a:lnTo>
                    <a:pt x="152400" y="139700"/>
                  </a:lnTo>
                  <a:lnTo>
                    <a:pt x="165100" y="127000"/>
                  </a:lnTo>
                  <a:lnTo>
                    <a:pt x="165100" y="101600"/>
                  </a:lnTo>
                  <a:lnTo>
                    <a:pt x="165100" y="88900"/>
                  </a:lnTo>
                  <a:lnTo>
                    <a:pt x="152400" y="63500"/>
                  </a:lnTo>
                  <a:lnTo>
                    <a:pt x="127000" y="50800"/>
                  </a:lnTo>
                  <a:lnTo>
                    <a:pt x="101600" y="25400"/>
                  </a:lnTo>
                  <a:lnTo>
                    <a:pt x="76200" y="12700"/>
                  </a:lnTo>
                  <a:lnTo>
                    <a:pt x="762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64100" y="3556000"/>
              <a:ext cx="241301" cy="127001"/>
            </a:xfrm>
            <a:custGeom>
              <a:avLst/>
              <a:gdLst/>
              <a:ahLst/>
              <a:cxnLst/>
              <a:rect l="0" t="0" r="0" b="0"/>
              <a:pathLst>
                <a:path w="241301" h="127001">
                  <a:moveTo>
                    <a:pt x="0" y="0"/>
                  </a:move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76200"/>
                  </a:lnTo>
                  <a:lnTo>
                    <a:pt x="25400" y="381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63500" y="25400"/>
                  </a:lnTo>
                  <a:lnTo>
                    <a:pt x="88900" y="38100"/>
                  </a:lnTo>
                  <a:lnTo>
                    <a:pt x="101600" y="50800"/>
                  </a:lnTo>
                  <a:lnTo>
                    <a:pt x="101600" y="38100"/>
                  </a:lnTo>
                  <a:lnTo>
                    <a:pt x="101600" y="50800"/>
                  </a:lnTo>
                  <a:lnTo>
                    <a:pt x="101600" y="88900"/>
                  </a:lnTo>
                  <a:lnTo>
                    <a:pt x="101600" y="1016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14300" y="762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52400" y="0"/>
                  </a:lnTo>
                  <a:lnTo>
                    <a:pt x="152400" y="0"/>
                  </a:lnTo>
                  <a:lnTo>
                    <a:pt x="190500" y="12700"/>
                  </a:lnTo>
                  <a:lnTo>
                    <a:pt x="203200" y="12700"/>
                  </a:lnTo>
                  <a:lnTo>
                    <a:pt x="215900" y="38100"/>
                  </a:lnTo>
                  <a:lnTo>
                    <a:pt x="215900" y="50800"/>
                  </a:lnTo>
                  <a:lnTo>
                    <a:pt x="228600" y="76200"/>
                  </a:lnTo>
                  <a:lnTo>
                    <a:pt x="228600" y="88900"/>
                  </a:lnTo>
                  <a:lnTo>
                    <a:pt x="228600" y="114300"/>
                  </a:lnTo>
                  <a:lnTo>
                    <a:pt x="2413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95900" y="35687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254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88900" y="12700"/>
                  </a:lnTo>
                  <a:lnTo>
                    <a:pt x="114300" y="25400"/>
                  </a:lnTo>
                  <a:lnTo>
                    <a:pt x="1270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308600" y="3619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38100" y="12700"/>
                  </a:lnTo>
                  <a:lnTo>
                    <a:pt x="63500" y="25400"/>
                  </a:lnTo>
                  <a:lnTo>
                    <a:pt x="101600" y="25400"/>
                  </a:lnTo>
                  <a:lnTo>
                    <a:pt x="1143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75300" y="3530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740400" y="3479800"/>
              <a:ext cx="215901" cy="190501"/>
            </a:xfrm>
            <a:custGeom>
              <a:avLst/>
              <a:gdLst/>
              <a:ahLst/>
              <a:cxnLst/>
              <a:rect l="0" t="0" r="0" b="0"/>
              <a:pathLst>
                <a:path w="215901" h="190501">
                  <a:moveTo>
                    <a:pt x="50800" y="0"/>
                  </a:moveTo>
                  <a:lnTo>
                    <a:pt x="762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1270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52400" y="50800"/>
                  </a:lnTo>
                  <a:lnTo>
                    <a:pt x="139700" y="76200"/>
                  </a:lnTo>
                  <a:lnTo>
                    <a:pt x="127000" y="88900"/>
                  </a:lnTo>
                  <a:lnTo>
                    <a:pt x="114300" y="101600"/>
                  </a:lnTo>
                  <a:lnTo>
                    <a:pt x="88900" y="114300"/>
                  </a:lnTo>
                  <a:lnTo>
                    <a:pt x="76200" y="127000"/>
                  </a:lnTo>
                  <a:lnTo>
                    <a:pt x="50800" y="127000"/>
                  </a:lnTo>
                  <a:lnTo>
                    <a:pt x="38100" y="127000"/>
                  </a:lnTo>
                  <a:lnTo>
                    <a:pt x="25400" y="127000"/>
                  </a:lnTo>
                  <a:lnTo>
                    <a:pt x="25400" y="1397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50800" y="114300"/>
                  </a:lnTo>
                  <a:lnTo>
                    <a:pt x="76200" y="114300"/>
                  </a:lnTo>
                  <a:lnTo>
                    <a:pt x="101600" y="127000"/>
                  </a:lnTo>
                  <a:lnTo>
                    <a:pt x="114300" y="139700"/>
                  </a:lnTo>
                  <a:lnTo>
                    <a:pt x="139700" y="152400"/>
                  </a:lnTo>
                  <a:lnTo>
                    <a:pt x="152400" y="165100"/>
                  </a:lnTo>
                  <a:lnTo>
                    <a:pt x="177800" y="177800"/>
                  </a:lnTo>
                  <a:lnTo>
                    <a:pt x="203200" y="190500"/>
                  </a:lnTo>
                  <a:lnTo>
                    <a:pt x="2159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032500" y="3454400"/>
              <a:ext cx="50801" cy="254001"/>
            </a:xfrm>
            <a:custGeom>
              <a:avLst/>
              <a:gdLst/>
              <a:ahLst/>
              <a:cxnLst/>
              <a:rect l="0" t="0" r="0" b="0"/>
              <a:pathLst>
                <a:path w="50801" h="254001">
                  <a:moveTo>
                    <a:pt x="0" y="0"/>
                  </a:moveTo>
                  <a:lnTo>
                    <a:pt x="0" y="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38100" y="165100"/>
                  </a:lnTo>
                  <a:lnTo>
                    <a:pt x="38100" y="228600"/>
                  </a:lnTo>
                  <a:lnTo>
                    <a:pt x="50800" y="254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03600" y="392430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114300" y="0"/>
                  </a:moveTo>
                  <a:lnTo>
                    <a:pt x="101600" y="12700"/>
                  </a:lnTo>
                  <a:lnTo>
                    <a:pt x="88900" y="12700"/>
                  </a:lnTo>
                  <a:lnTo>
                    <a:pt x="50800" y="381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63500" y="635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114300" y="101600"/>
                  </a:lnTo>
                  <a:lnTo>
                    <a:pt x="127000" y="114300"/>
                  </a:lnTo>
                  <a:lnTo>
                    <a:pt x="139700" y="127000"/>
                  </a:lnTo>
                  <a:lnTo>
                    <a:pt x="152400" y="152400"/>
                  </a:lnTo>
                  <a:lnTo>
                    <a:pt x="152400" y="165100"/>
                  </a:lnTo>
                  <a:lnTo>
                    <a:pt x="139700" y="177800"/>
                  </a:lnTo>
                  <a:lnTo>
                    <a:pt x="152400" y="177800"/>
                  </a:lnTo>
                  <a:lnTo>
                    <a:pt x="101600" y="215900"/>
                  </a:lnTo>
                  <a:lnTo>
                    <a:pt x="76200" y="215900"/>
                  </a:lnTo>
                  <a:lnTo>
                    <a:pt x="50800" y="215900"/>
                  </a:lnTo>
                  <a:lnTo>
                    <a:pt x="25400" y="215900"/>
                  </a:lnTo>
                  <a:lnTo>
                    <a:pt x="12700" y="203200"/>
                  </a:lnTo>
                  <a:lnTo>
                    <a:pt x="0" y="2032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79800" y="3911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25400" y="127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114300" y="0"/>
                  </a:lnTo>
                  <a:lnTo>
                    <a:pt x="1270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83000" y="397510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12700" y="38100"/>
                  </a:moveTo>
                  <a:lnTo>
                    <a:pt x="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25400" y="50800"/>
                  </a:lnTo>
                  <a:lnTo>
                    <a:pt x="50800" y="381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101600" y="25400"/>
                  </a:lnTo>
                  <a:lnTo>
                    <a:pt x="101600" y="38100"/>
                  </a:lnTo>
                  <a:lnTo>
                    <a:pt x="114300" y="63500"/>
                  </a:lnTo>
                  <a:lnTo>
                    <a:pt x="114300" y="635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01600" y="76200"/>
                  </a:lnTo>
                  <a:lnTo>
                    <a:pt x="114300" y="76200"/>
                  </a:lnTo>
                  <a:lnTo>
                    <a:pt x="152400" y="1270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177800" y="0"/>
                  </a:lnTo>
                  <a:lnTo>
                    <a:pt x="177800" y="12700"/>
                  </a:lnTo>
                  <a:lnTo>
                    <a:pt x="177800" y="76200"/>
                  </a:lnTo>
                  <a:lnTo>
                    <a:pt x="190500" y="88900"/>
                  </a:lnTo>
                  <a:lnTo>
                    <a:pt x="190500" y="114300"/>
                  </a:lnTo>
                  <a:lnTo>
                    <a:pt x="190500" y="127000"/>
                  </a:lnTo>
                  <a:lnTo>
                    <a:pt x="215900" y="152400"/>
                  </a:lnTo>
                  <a:lnTo>
                    <a:pt x="2159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975100" y="39878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1270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76200" y="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89400" y="386080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88900" y="12700"/>
                  </a:moveTo>
                  <a:lnTo>
                    <a:pt x="1143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52400" y="12700"/>
                  </a:lnTo>
                  <a:lnTo>
                    <a:pt x="165100" y="38100"/>
                  </a:lnTo>
                  <a:lnTo>
                    <a:pt x="177800" y="50800"/>
                  </a:lnTo>
                  <a:lnTo>
                    <a:pt x="177800" y="76200"/>
                  </a:lnTo>
                  <a:lnTo>
                    <a:pt x="165100" y="88900"/>
                  </a:lnTo>
                  <a:lnTo>
                    <a:pt x="152400" y="114300"/>
                  </a:lnTo>
                  <a:lnTo>
                    <a:pt x="139700" y="139700"/>
                  </a:lnTo>
                  <a:lnTo>
                    <a:pt x="114300" y="152400"/>
                  </a:lnTo>
                  <a:lnTo>
                    <a:pt x="88900" y="165100"/>
                  </a:lnTo>
                  <a:lnTo>
                    <a:pt x="63500" y="190500"/>
                  </a:lnTo>
                  <a:lnTo>
                    <a:pt x="38100" y="190500"/>
                  </a:lnTo>
                  <a:lnTo>
                    <a:pt x="25400" y="190500"/>
                  </a:lnTo>
                  <a:lnTo>
                    <a:pt x="12700" y="190500"/>
                  </a:lnTo>
                  <a:lnTo>
                    <a:pt x="12700" y="190500"/>
                  </a:lnTo>
                  <a:lnTo>
                    <a:pt x="12700" y="190500"/>
                  </a:lnTo>
                  <a:lnTo>
                    <a:pt x="0" y="152400"/>
                  </a:lnTo>
                  <a:lnTo>
                    <a:pt x="0" y="152400"/>
                  </a:lnTo>
                  <a:lnTo>
                    <a:pt x="0" y="152400"/>
                  </a:lnTo>
                  <a:lnTo>
                    <a:pt x="12700" y="1143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76200" y="127000"/>
                  </a:lnTo>
                  <a:lnTo>
                    <a:pt x="88900" y="139700"/>
                  </a:lnTo>
                  <a:lnTo>
                    <a:pt x="114300" y="152400"/>
                  </a:lnTo>
                  <a:lnTo>
                    <a:pt x="127000" y="177800"/>
                  </a:lnTo>
                  <a:lnTo>
                    <a:pt x="127000" y="190500"/>
                  </a:lnTo>
                  <a:lnTo>
                    <a:pt x="152400" y="215900"/>
                  </a:lnTo>
                  <a:lnTo>
                    <a:pt x="152400" y="228600"/>
                  </a:lnTo>
                  <a:lnTo>
                    <a:pt x="152400" y="228600"/>
                  </a:lnTo>
                  <a:lnTo>
                    <a:pt x="1651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330700" y="38481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50800" y="127000"/>
                  </a:lnTo>
                  <a:lnTo>
                    <a:pt x="76200" y="139700"/>
                  </a:lnTo>
                  <a:lnTo>
                    <a:pt x="8890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94200" y="38608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12700" y="889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0" y="1905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46600" y="3898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76200" y="0"/>
                  </a:lnTo>
                  <a:lnTo>
                    <a:pt x="114300" y="12700"/>
                  </a:lnTo>
                  <a:lnTo>
                    <a:pt x="1143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546600" y="40132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0" y="0"/>
                  </a:lnTo>
                  <a:lnTo>
                    <a:pt x="101600" y="25400"/>
                  </a:lnTo>
                  <a:lnTo>
                    <a:pt x="1143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13300" y="38989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25400"/>
                  </a:moveTo>
                  <a:lnTo>
                    <a:pt x="25400" y="12700"/>
                  </a:lnTo>
                  <a:lnTo>
                    <a:pt x="50800" y="0"/>
                  </a:lnTo>
                  <a:lnTo>
                    <a:pt x="50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940300" y="38354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88900" y="0"/>
                  </a:moveTo>
                  <a:lnTo>
                    <a:pt x="1143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52400" y="38100"/>
                  </a:lnTo>
                  <a:lnTo>
                    <a:pt x="165100" y="38100"/>
                  </a:lnTo>
                  <a:lnTo>
                    <a:pt x="152400" y="38100"/>
                  </a:lnTo>
                  <a:lnTo>
                    <a:pt x="114300" y="76200"/>
                  </a:lnTo>
                  <a:lnTo>
                    <a:pt x="101600" y="101600"/>
                  </a:lnTo>
                  <a:lnTo>
                    <a:pt x="76200" y="114300"/>
                  </a:lnTo>
                  <a:lnTo>
                    <a:pt x="50800" y="139700"/>
                  </a:lnTo>
                  <a:lnTo>
                    <a:pt x="38100" y="139700"/>
                  </a:lnTo>
                  <a:lnTo>
                    <a:pt x="25400" y="1397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76200" y="114300"/>
                  </a:lnTo>
                  <a:lnTo>
                    <a:pt x="101600" y="127000"/>
                  </a:lnTo>
                  <a:lnTo>
                    <a:pt x="114300" y="139700"/>
                  </a:lnTo>
                  <a:lnTo>
                    <a:pt x="139700" y="152400"/>
                  </a:lnTo>
                  <a:lnTo>
                    <a:pt x="152400" y="177800"/>
                  </a:lnTo>
                  <a:lnTo>
                    <a:pt x="177800" y="177800"/>
                  </a:lnTo>
                  <a:lnTo>
                    <a:pt x="190500" y="190500"/>
                  </a:lnTo>
                  <a:lnTo>
                    <a:pt x="203200" y="190500"/>
                  </a:lnTo>
                  <a:lnTo>
                    <a:pt x="20320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19700" y="37719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12700" y="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12700" y="139700"/>
                  </a:lnTo>
                  <a:lnTo>
                    <a:pt x="12700" y="190500"/>
                  </a:lnTo>
                  <a:lnTo>
                    <a:pt x="12700" y="215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025900" y="42164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12700"/>
                  </a:lnTo>
                  <a:lnTo>
                    <a:pt x="12700" y="635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25400" y="152400"/>
                  </a:lnTo>
                  <a:lnTo>
                    <a:pt x="38100" y="165100"/>
                  </a:lnTo>
                  <a:lnTo>
                    <a:pt x="381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975100" y="4267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12700"/>
                  </a:lnTo>
                  <a:lnTo>
                    <a:pt x="50800" y="12700"/>
                  </a:lnTo>
                  <a:lnTo>
                    <a:pt x="88900" y="12700"/>
                  </a:lnTo>
                  <a:lnTo>
                    <a:pt x="1270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140200" y="41910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25400" y="0"/>
                  </a:moveTo>
                  <a:lnTo>
                    <a:pt x="25400" y="1270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101600" y="38100"/>
                  </a:lnTo>
                  <a:lnTo>
                    <a:pt x="114300" y="50800"/>
                  </a:lnTo>
                  <a:lnTo>
                    <a:pt x="101600" y="63500"/>
                  </a:lnTo>
                  <a:lnTo>
                    <a:pt x="101600" y="88900"/>
                  </a:lnTo>
                  <a:lnTo>
                    <a:pt x="76200" y="101600"/>
                  </a:lnTo>
                  <a:lnTo>
                    <a:pt x="50800" y="114300"/>
                  </a:lnTo>
                  <a:lnTo>
                    <a:pt x="25400" y="1270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25400" y="127000"/>
                  </a:lnTo>
                  <a:lnTo>
                    <a:pt x="63500" y="139700"/>
                  </a:lnTo>
                  <a:lnTo>
                    <a:pt x="88900" y="139700"/>
                  </a:lnTo>
                  <a:lnTo>
                    <a:pt x="101600" y="165100"/>
                  </a:lnTo>
                  <a:lnTo>
                    <a:pt x="101600" y="177800"/>
                  </a:lnTo>
                  <a:lnTo>
                    <a:pt x="114300" y="203200"/>
                  </a:lnTo>
                  <a:lnTo>
                    <a:pt x="101600" y="203200"/>
                  </a:lnTo>
                  <a:lnTo>
                    <a:pt x="1143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318000" y="42037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8100" y="76200"/>
                  </a:lnTo>
                  <a:lnTo>
                    <a:pt x="63500" y="114300"/>
                  </a:lnTo>
                  <a:lnTo>
                    <a:pt x="88900" y="127000"/>
                  </a:lnTo>
                  <a:lnTo>
                    <a:pt x="88900" y="127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06900" y="41783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0" y="0"/>
                  </a:moveTo>
                  <a:lnTo>
                    <a:pt x="0" y="127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38100" y="190500"/>
                  </a:lnTo>
                  <a:lnTo>
                    <a:pt x="38100" y="215900"/>
                  </a:lnTo>
                  <a:lnTo>
                    <a:pt x="50800" y="2286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902200" y="41402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254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25400" y="152400"/>
                  </a:lnTo>
                  <a:lnTo>
                    <a:pt x="2540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813300" y="41783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508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12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991100" y="41275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25400" y="0"/>
                  </a:moveTo>
                  <a:lnTo>
                    <a:pt x="63500" y="0"/>
                  </a:lnTo>
                  <a:lnTo>
                    <a:pt x="88900" y="12700"/>
                  </a:lnTo>
                  <a:lnTo>
                    <a:pt x="88900" y="25400"/>
                  </a:lnTo>
                  <a:lnTo>
                    <a:pt x="88900" y="12700"/>
                  </a:lnTo>
                  <a:lnTo>
                    <a:pt x="88900" y="25400"/>
                  </a:lnTo>
                  <a:lnTo>
                    <a:pt x="50800" y="50800"/>
                  </a:lnTo>
                  <a:lnTo>
                    <a:pt x="38100" y="76200"/>
                  </a:lnTo>
                  <a:lnTo>
                    <a:pt x="1270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38100" y="152400"/>
                  </a:lnTo>
                  <a:lnTo>
                    <a:pt x="508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30800" y="41148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12700" y="0"/>
                  </a:moveTo>
                  <a:lnTo>
                    <a:pt x="0" y="12700"/>
                  </a:lnTo>
                  <a:lnTo>
                    <a:pt x="25400" y="50800"/>
                  </a:lnTo>
                  <a:lnTo>
                    <a:pt x="38100" y="76200"/>
                  </a:lnTo>
                  <a:lnTo>
                    <a:pt x="63500" y="88900"/>
                  </a:lnTo>
                  <a:lnTo>
                    <a:pt x="76200" y="88900"/>
                  </a:lnTo>
                  <a:lnTo>
                    <a:pt x="101600" y="101600"/>
                  </a:lnTo>
                  <a:lnTo>
                    <a:pt x="101600" y="889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232400" y="4102100"/>
              <a:ext cx="50801" cy="203201"/>
            </a:xfrm>
            <a:custGeom>
              <a:avLst/>
              <a:gdLst/>
              <a:ahLst/>
              <a:cxnLst/>
              <a:rect l="0" t="0" r="0" b="0"/>
              <a:pathLst>
                <a:path w="50801" h="203201">
                  <a:moveTo>
                    <a:pt x="0" y="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12700" y="114300"/>
                  </a:lnTo>
                  <a:lnTo>
                    <a:pt x="25400" y="1524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50800" y="203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276600" y="4394200"/>
              <a:ext cx="2451101" cy="177801"/>
            </a:xfrm>
            <a:custGeom>
              <a:avLst/>
              <a:gdLst/>
              <a:ahLst/>
              <a:cxnLst/>
              <a:rect l="0" t="0" r="0" b="0"/>
              <a:pathLst>
                <a:path w="2451101" h="177801">
                  <a:moveTo>
                    <a:pt x="2438400" y="0"/>
                  </a:moveTo>
                  <a:lnTo>
                    <a:pt x="2451100" y="12700"/>
                  </a:lnTo>
                  <a:lnTo>
                    <a:pt x="2425700" y="25400"/>
                  </a:lnTo>
                  <a:lnTo>
                    <a:pt x="2413000" y="38100"/>
                  </a:lnTo>
                  <a:lnTo>
                    <a:pt x="2374900" y="50800"/>
                  </a:lnTo>
                  <a:lnTo>
                    <a:pt x="2336800" y="50800"/>
                  </a:lnTo>
                  <a:lnTo>
                    <a:pt x="2286000" y="50800"/>
                  </a:lnTo>
                  <a:lnTo>
                    <a:pt x="2222500" y="50800"/>
                  </a:lnTo>
                  <a:lnTo>
                    <a:pt x="2159000" y="50800"/>
                  </a:lnTo>
                  <a:lnTo>
                    <a:pt x="2082800" y="50800"/>
                  </a:lnTo>
                  <a:lnTo>
                    <a:pt x="1993900" y="63500"/>
                  </a:lnTo>
                  <a:lnTo>
                    <a:pt x="1892300" y="63500"/>
                  </a:lnTo>
                  <a:lnTo>
                    <a:pt x="1803400" y="63500"/>
                  </a:lnTo>
                  <a:lnTo>
                    <a:pt x="1689100" y="63500"/>
                  </a:lnTo>
                  <a:lnTo>
                    <a:pt x="1574800" y="63500"/>
                  </a:lnTo>
                  <a:lnTo>
                    <a:pt x="1435100" y="63500"/>
                  </a:lnTo>
                  <a:lnTo>
                    <a:pt x="1308100" y="63500"/>
                  </a:lnTo>
                  <a:lnTo>
                    <a:pt x="1168400" y="63500"/>
                  </a:lnTo>
                  <a:lnTo>
                    <a:pt x="1028700" y="63500"/>
                  </a:lnTo>
                  <a:lnTo>
                    <a:pt x="889000" y="76200"/>
                  </a:lnTo>
                  <a:lnTo>
                    <a:pt x="736600" y="88900"/>
                  </a:lnTo>
                  <a:lnTo>
                    <a:pt x="596900" y="88900"/>
                  </a:lnTo>
                  <a:lnTo>
                    <a:pt x="469900" y="114300"/>
                  </a:lnTo>
                  <a:lnTo>
                    <a:pt x="330200" y="127000"/>
                  </a:lnTo>
                  <a:lnTo>
                    <a:pt x="215900" y="139700"/>
                  </a:lnTo>
                  <a:lnTo>
                    <a:pt x="127000" y="165100"/>
                  </a:lnTo>
                  <a:lnTo>
                    <a:pt x="63500" y="165100"/>
                  </a:lnTo>
                  <a:lnTo>
                    <a:pt x="12700" y="1778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152900" y="3784600"/>
              <a:ext cx="228601" cy="635001"/>
            </a:xfrm>
            <a:custGeom>
              <a:avLst/>
              <a:gdLst/>
              <a:ahLst/>
              <a:cxnLst/>
              <a:rect l="0" t="0" r="0" b="0"/>
              <a:pathLst>
                <a:path w="228601" h="635001">
                  <a:moveTo>
                    <a:pt x="228600" y="0"/>
                  </a:moveTo>
                  <a:lnTo>
                    <a:pt x="228600" y="0"/>
                  </a:lnTo>
                  <a:lnTo>
                    <a:pt x="215900" y="50800"/>
                  </a:lnTo>
                  <a:lnTo>
                    <a:pt x="203200" y="88900"/>
                  </a:lnTo>
                  <a:lnTo>
                    <a:pt x="177800" y="127000"/>
                  </a:lnTo>
                  <a:lnTo>
                    <a:pt x="139700" y="177800"/>
                  </a:lnTo>
                  <a:lnTo>
                    <a:pt x="114300" y="241300"/>
                  </a:lnTo>
                  <a:lnTo>
                    <a:pt x="88900" y="304800"/>
                  </a:lnTo>
                  <a:lnTo>
                    <a:pt x="63500" y="368300"/>
                  </a:lnTo>
                  <a:lnTo>
                    <a:pt x="50800" y="431800"/>
                  </a:lnTo>
                  <a:lnTo>
                    <a:pt x="25400" y="508000"/>
                  </a:lnTo>
                  <a:lnTo>
                    <a:pt x="12700" y="596900"/>
                  </a:lnTo>
                  <a:lnTo>
                    <a:pt x="0" y="6350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75100" y="46609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76200" y="0"/>
                  </a:moveTo>
                  <a:lnTo>
                    <a:pt x="50800" y="12700"/>
                  </a:lnTo>
                  <a:lnTo>
                    <a:pt x="38100" y="12700"/>
                  </a:lnTo>
                  <a:lnTo>
                    <a:pt x="12700" y="254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38100" y="76200"/>
                  </a:lnTo>
                  <a:lnTo>
                    <a:pt x="63500" y="88900"/>
                  </a:lnTo>
                  <a:lnTo>
                    <a:pt x="76200" y="114300"/>
                  </a:lnTo>
                  <a:lnTo>
                    <a:pt x="88900" y="127000"/>
                  </a:lnTo>
                  <a:lnTo>
                    <a:pt x="101600" y="139700"/>
                  </a:lnTo>
                  <a:lnTo>
                    <a:pt x="114300" y="152400"/>
                  </a:lnTo>
                  <a:lnTo>
                    <a:pt x="114300" y="165100"/>
                  </a:lnTo>
                  <a:lnTo>
                    <a:pt x="101600" y="190500"/>
                  </a:lnTo>
                  <a:lnTo>
                    <a:pt x="88900" y="203200"/>
                  </a:lnTo>
                  <a:lnTo>
                    <a:pt x="76200" y="203200"/>
                  </a:lnTo>
                  <a:lnTo>
                    <a:pt x="50800" y="203200"/>
                  </a:lnTo>
                  <a:lnTo>
                    <a:pt x="38100" y="203200"/>
                  </a:lnTo>
                  <a:lnTo>
                    <a:pt x="12700" y="190500"/>
                  </a:lnTo>
                  <a:lnTo>
                    <a:pt x="0" y="165100"/>
                  </a:lnTo>
                  <a:lnTo>
                    <a:pt x="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051300" y="45974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508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203700" y="4686300"/>
              <a:ext cx="241301" cy="152401"/>
            </a:xfrm>
            <a:custGeom>
              <a:avLst/>
              <a:gdLst/>
              <a:ahLst/>
              <a:cxnLst/>
              <a:rect l="0" t="0" r="0" b="0"/>
              <a:pathLst>
                <a:path w="241301" h="152401">
                  <a:moveTo>
                    <a:pt x="12700" y="25400"/>
                  </a:moveTo>
                  <a:lnTo>
                    <a:pt x="1270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38100" y="25400"/>
                  </a:lnTo>
                  <a:lnTo>
                    <a:pt x="50800" y="127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88900" y="254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88900" y="889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88900" y="101600"/>
                  </a:lnTo>
                  <a:lnTo>
                    <a:pt x="101600" y="88900"/>
                  </a:lnTo>
                  <a:lnTo>
                    <a:pt x="152400" y="50800"/>
                  </a:lnTo>
                  <a:lnTo>
                    <a:pt x="177800" y="38100"/>
                  </a:lnTo>
                  <a:lnTo>
                    <a:pt x="190500" y="38100"/>
                  </a:lnTo>
                  <a:lnTo>
                    <a:pt x="190500" y="25400"/>
                  </a:lnTo>
                  <a:lnTo>
                    <a:pt x="203200" y="63500"/>
                  </a:lnTo>
                  <a:lnTo>
                    <a:pt x="215900" y="63500"/>
                  </a:lnTo>
                  <a:lnTo>
                    <a:pt x="215900" y="76200"/>
                  </a:lnTo>
                  <a:lnTo>
                    <a:pt x="215900" y="127000"/>
                  </a:lnTo>
                  <a:lnTo>
                    <a:pt x="228600" y="139700"/>
                  </a:lnTo>
                  <a:lnTo>
                    <a:pt x="215900" y="139700"/>
                  </a:lnTo>
                  <a:lnTo>
                    <a:pt x="228600" y="139700"/>
                  </a:lnTo>
                  <a:lnTo>
                    <a:pt x="241300" y="152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559300" y="46990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0"/>
                  </a:moveTo>
                  <a:lnTo>
                    <a:pt x="38100" y="0"/>
                  </a:lnTo>
                  <a:lnTo>
                    <a:pt x="50800" y="12700"/>
                  </a:lnTo>
                  <a:lnTo>
                    <a:pt x="76200" y="25400"/>
                  </a:lnTo>
                  <a:lnTo>
                    <a:pt x="101600" y="38100"/>
                  </a:lnTo>
                  <a:lnTo>
                    <a:pt x="1016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546600" y="4787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38100" y="12700"/>
                  </a:lnTo>
                  <a:lnTo>
                    <a:pt x="76200" y="12700"/>
                  </a:lnTo>
                  <a:lnTo>
                    <a:pt x="114300" y="25400"/>
                  </a:lnTo>
                  <a:lnTo>
                    <a:pt x="1270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889500" y="45974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2700" y="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76200" y="12700"/>
                  </a:lnTo>
                  <a:lnTo>
                    <a:pt x="101600" y="254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27000" y="50800"/>
                  </a:lnTo>
                  <a:lnTo>
                    <a:pt x="139700" y="38100"/>
                  </a:lnTo>
                  <a:lnTo>
                    <a:pt x="127000" y="50800"/>
                  </a:lnTo>
                  <a:lnTo>
                    <a:pt x="101600" y="762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114300" y="101600"/>
                  </a:lnTo>
                  <a:lnTo>
                    <a:pt x="127000" y="114300"/>
                  </a:lnTo>
                  <a:lnTo>
                    <a:pt x="139700" y="114300"/>
                  </a:lnTo>
                  <a:lnTo>
                    <a:pt x="152400" y="139700"/>
                  </a:lnTo>
                  <a:lnTo>
                    <a:pt x="152400" y="152400"/>
                  </a:lnTo>
                  <a:lnTo>
                    <a:pt x="152400" y="152400"/>
                  </a:lnTo>
                  <a:lnTo>
                    <a:pt x="114300" y="177800"/>
                  </a:lnTo>
                  <a:lnTo>
                    <a:pt x="88900" y="177800"/>
                  </a:lnTo>
                  <a:lnTo>
                    <a:pt x="63500" y="177800"/>
                  </a:lnTo>
                  <a:lnTo>
                    <a:pt x="38100" y="177800"/>
                  </a:lnTo>
                  <a:lnTo>
                    <a:pt x="12700" y="1778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822700" y="4889500"/>
              <a:ext cx="736601" cy="38101"/>
            </a:xfrm>
            <a:custGeom>
              <a:avLst/>
              <a:gdLst/>
              <a:ahLst/>
              <a:cxnLst/>
              <a:rect l="0" t="0" r="0" b="0"/>
              <a:pathLst>
                <a:path w="736601" h="38101">
                  <a:moveTo>
                    <a:pt x="0" y="38100"/>
                  </a:moveTo>
                  <a:lnTo>
                    <a:pt x="50800" y="12700"/>
                  </a:lnTo>
                  <a:lnTo>
                    <a:pt x="101600" y="12700"/>
                  </a:lnTo>
                  <a:lnTo>
                    <a:pt x="165100" y="0"/>
                  </a:lnTo>
                  <a:lnTo>
                    <a:pt x="241300" y="0"/>
                  </a:lnTo>
                  <a:lnTo>
                    <a:pt x="330200" y="0"/>
                  </a:lnTo>
                  <a:lnTo>
                    <a:pt x="406400" y="0"/>
                  </a:lnTo>
                  <a:lnTo>
                    <a:pt x="482600" y="0"/>
                  </a:lnTo>
                  <a:lnTo>
                    <a:pt x="546100" y="0"/>
                  </a:lnTo>
                  <a:lnTo>
                    <a:pt x="609600" y="0"/>
                  </a:lnTo>
                  <a:lnTo>
                    <a:pt x="660400" y="0"/>
                  </a:lnTo>
                  <a:lnTo>
                    <a:pt x="698500" y="0"/>
                  </a:lnTo>
                  <a:lnTo>
                    <a:pt x="723900" y="0"/>
                  </a:lnTo>
                  <a:lnTo>
                    <a:pt x="7366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178300" y="49784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76200" y="0"/>
                  </a:moveTo>
                  <a:lnTo>
                    <a:pt x="76200" y="0"/>
                  </a:lnTo>
                  <a:lnTo>
                    <a:pt x="50800" y="25400"/>
                  </a:lnTo>
                  <a:lnTo>
                    <a:pt x="38100" y="254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63500" y="38100"/>
                  </a:lnTo>
                  <a:lnTo>
                    <a:pt x="101600" y="63500"/>
                  </a:lnTo>
                  <a:lnTo>
                    <a:pt x="114300" y="76200"/>
                  </a:lnTo>
                  <a:lnTo>
                    <a:pt x="127000" y="101600"/>
                  </a:lnTo>
                  <a:lnTo>
                    <a:pt x="127000" y="114300"/>
                  </a:lnTo>
                  <a:lnTo>
                    <a:pt x="127000" y="127000"/>
                  </a:lnTo>
                  <a:lnTo>
                    <a:pt x="114300" y="152400"/>
                  </a:lnTo>
                  <a:lnTo>
                    <a:pt x="101600" y="177800"/>
                  </a:lnTo>
                  <a:lnTo>
                    <a:pt x="76200" y="190500"/>
                  </a:lnTo>
                  <a:lnTo>
                    <a:pt x="63500" y="190500"/>
                  </a:lnTo>
                  <a:lnTo>
                    <a:pt x="38100" y="203200"/>
                  </a:lnTo>
                  <a:lnTo>
                    <a:pt x="25400" y="203200"/>
                  </a:lnTo>
                  <a:lnTo>
                    <a:pt x="0" y="190500"/>
                  </a:lnTo>
                  <a:lnTo>
                    <a:pt x="0" y="177800"/>
                  </a:lnTo>
                  <a:lnTo>
                    <a:pt x="0" y="165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254500" y="49784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63500" y="0"/>
                  </a:lnTo>
                  <a:lnTo>
                    <a:pt x="1016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787900" y="4851400"/>
              <a:ext cx="304801" cy="25401"/>
            </a:xfrm>
            <a:custGeom>
              <a:avLst/>
              <a:gdLst/>
              <a:ahLst/>
              <a:cxnLst/>
              <a:rect l="0" t="0" r="0" b="0"/>
              <a:pathLst>
                <a:path w="304801" h="25401">
                  <a:moveTo>
                    <a:pt x="0" y="25400"/>
                  </a:moveTo>
                  <a:lnTo>
                    <a:pt x="63500" y="0"/>
                  </a:lnTo>
                  <a:lnTo>
                    <a:pt x="101600" y="0"/>
                  </a:lnTo>
                  <a:lnTo>
                    <a:pt x="152400" y="0"/>
                  </a:lnTo>
                  <a:lnTo>
                    <a:pt x="190500" y="0"/>
                  </a:lnTo>
                  <a:lnTo>
                    <a:pt x="228600" y="0"/>
                  </a:lnTo>
                  <a:lnTo>
                    <a:pt x="266700" y="0"/>
                  </a:lnTo>
                  <a:lnTo>
                    <a:pt x="292100" y="0"/>
                  </a:lnTo>
                  <a:lnTo>
                    <a:pt x="3048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40300" y="487680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01600" y="0"/>
                  </a:moveTo>
                  <a:lnTo>
                    <a:pt x="76200" y="12700"/>
                  </a:lnTo>
                  <a:lnTo>
                    <a:pt x="88900" y="1270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63500" y="25400"/>
                  </a:lnTo>
                  <a:lnTo>
                    <a:pt x="50800" y="38100"/>
                  </a:lnTo>
                  <a:lnTo>
                    <a:pt x="25400" y="50800"/>
                  </a:lnTo>
                  <a:lnTo>
                    <a:pt x="25400" y="50800"/>
                  </a:lnTo>
                  <a:lnTo>
                    <a:pt x="25400" y="50800"/>
                  </a:lnTo>
                  <a:lnTo>
                    <a:pt x="38100" y="63500"/>
                  </a:lnTo>
                  <a:lnTo>
                    <a:pt x="76200" y="101600"/>
                  </a:lnTo>
                  <a:lnTo>
                    <a:pt x="101600" y="127000"/>
                  </a:lnTo>
                  <a:lnTo>
                    <a:pt x="101600" y="139700"/>
                  </a:lnTo>
                  <a:lnTo>
                    <a:pt x="114300" y="152400"/>
                  </a:lnTo>
                  <a:lnTo>
                    <a:pt x="101600" y="165100"/>
                  </a:lnTo>
                  <a:lnTo>
                    <a:pt x="101600" y="177800"/>
                  </a:lnTo>
                  <a:lnTo>
                    <a:pt x="76200" y="203200"/>
                  </a:lnTo>
                  <a:lnTo>
                    <a:pt x="63500" y="203200"/>
                  </a:lnTo>
                  <a:lnTo>
                    <a:pt x="38100" y="215900"/>
                  </a:lnTo>
                  <a:lnTo>
                    <a:pt x="25400" y="215900"/>
                  </a:lnTo>
                  <a:lnTo>
                    <a:pt x="12700" y="203200"/>
                  </a:lnTo>
                  <a:lnTo>
                    <a:pt x="0" y="1778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054600" y="4902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50800" y="25400"/>
                  </a:lnTo>
                  <a:lnTo>
                    <a:pt x="88900" y="25400"/>
                  </a:lnTo>
                  <a:lnTo>
                    <a:pt x="101600" y="254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292600" y="528320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38100" y="12700"/>
                  </a:moveTo>
                  <a:lnTo>
                    <a:pt x="38100" y="25400"/>
                  </a:lnTo>
                  <a:lnTo>
                    <a:pt x="38100" y="762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12700" y="127000"/>
                  </a:lnTo>
                  <a:lnTo>
                    <a:pt x="50800" y="63500"/>
                  </a:lnTo>
                  <a:lnTo>
                    <a:pt x="63500" y="25400"/>
                  </a:lnTo>
                  <a:lnTo>
                    <a:pt x="76200" y="1270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76200" y="25400"/>
                  </a:lnTo>
                  <a:lnTo>
                    <a:pt x="76200" y="25400"/>
                  </a:lnTo>
                  <a:lnTo>
                    <a:pt x="76200" y="762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88900" y="88900"/>
                  </a:lnTo>
                  <a:lnTo>
                    <a:pt x="101600" y="76200"/>
                  </a:lnTo>
                  <a:lnTo>
                    <a:pt x="139700" y="2540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203200" y="50800"/>
                  </a:lnTo>
                  <a:lnTo>
                    <a:pt x="203200" y="76200"/>
                  </a:lnTo>
                  <a:lnTo>
                    <a:pt x="215900" y="88900"/>
                  </a:lnTo>
                  <a:lnTo>
                    <a:pt x="203200" y="762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622800" y="52578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0"/>
                  </a:moveTo>
                  <a:lnTo>
                    <a:pt x="38100" y="12700"/>
                  </a:lnTo>
                  <a:lnTo>
                    <a:pt x="63500" y="12700"/>
                  </a:lnTo>
                  <a:lnTo>
                    <a:pt x="88900" y="25400"/>
                  </a:lnTo>
                  <a:lnTo>
                    <a:pt x="889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584700" y="53467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12700" y="12700"/>
                  </a:lnTo>
                  <a:lnTo>
                    <a:pt x="50800" y="12700"/>
                  </a:lnTo>
                  <a:lnTo>
                    <a:pt x="76200" y="25400"/>
                  </a:lnTo>
                  <a:lnTo>
                    <a:pt x="114300" y="38100"/>
                  </a:lnTo>
                  <a:lnTo>
                    <a:pt x="127000" y="381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902200" y="51435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50800" y="12700"/>
                  </a:moveTo>
                  <a:lnTo>
                    <a:pt x="63500" y="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114300" y="38100"/>
                  </a:lnTo>
                  <a:lnTo>
                    <a:pt x="114300" y="63500"/>
                  </a:lnTo>
                  <a:lnTo>
                    <a:pt x="114300" y="762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76200" y="101600"/>
                  </a:lnTo>
                  <a:lnTo>
                    <a:pt x="63500" y="101600"/>
                  </a:lnTo>
                  <a:lnTo>
                    <a:pt x="50800" y="1016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63500" y="88900"/>
                  </a:lnTo>
                  <a:lnTo>
                    <a:pt x="114300" y="114300"/>
                  </a:lnTo>
                  <a:lnTo>
                    <a:pt x="127000" y="127000"/>
                  </a:lnTo>
                  <a:lnTo>
                    <a:pt x="88900" y="139700"/>
                  </a:lnTo>
                  <a:lnTo>
                    <a:pt x="63500" y="165100"/>
                  </a:lnTo>
                  <a:lnTo>
                    <a:pt x="38100" y="165100"/>
                  </a:lnTo>
                  <a:lnTo>
                    <a:pt x="25400" y="177800"/>
                  </a:lnTo>
                  <a:lnTo>
                    <a:pt x="0" y="177800"/>
                  </a:lnTo>
                  <a:lnTo>
                    <a:pt x="0" y="1905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838700" y="53213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0"/>
                  </a:moveTo>
                  <a:lnTo>
                    <a:pt x="38100" y="0"/>
                  </a:lnTo>
                  <a:lnTo>
                    <a:pt x="63500" y="12700"/>
                  </a:lnTo>
                  <a:lnTo>
                    <a:pt x="101600" y="25400"/>
                  </a:lnTo>
                  <a:lnTo>
                    <a:pt x="139700" y="38100"/>
                  </a:lnTo>
                  <a:lnTo>
                    <a:pt x="177800" y="38100"/>
                  </a:lnTo>
                  <a:lnTo>
                    <a:pt x="203200" y="50800"/>
                  </a:lnTo>
                  <a:lnTo>
                    <a:pt x="215900" y="508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927600" y="53975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101600" y="25400"/>
                  </a:lnTo>
                  <a:lnTo>
                    <a:pt x="88900" y="38100"/>
                  </a:lnTo>
                  <a:lnTo>
                    <a:pt x="76200" y="38100"/>
                  </a:lnTo>
                  <a:lnTo>
                    <a:pt x="63500" y="38100"/>
                  </a:lnTo>
                  <a:lnTo>
                    <a:pt x="50800" y="381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76200" y="88900"/>
                  </a:lnTo>
                  <a:lnTo>
                    <a:pt x="88900" y="101600"/>
                  </a:lnTo>
                  <a:lnTo>
                    <a:pt x="114300" y="101600"/>
                  </a:lnTo>
                  <a:lnTo>
                    <a:pt x="101600" y="101600"/>
                  </a:lnTo>
                  <a:lnTo>
                    <a:pt x="114300" y="1016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01600" y="165100"/>
                  </a:lnTo>
                  <a:lnTo>
                    <a:pt x="114300" y="165100"/>
                  </a:lnTo>
                  <a:lnTo>
                    <a:pt x="101600" y="165100"/>
                  </a:lnTo>
                  <a:lnTo>
                    <a:pt x="50800" y="177800"/>
                  </a:lnTo>
                  <a:lnTo>
                    <a:pt x="25400" y="190500"/>
                  </a:lnTo>
                  <a:lnTo>
                    <a:pt x="12700" y="177800"/>
                  </a:lnTo>
                  <a:lnTo>
                    <a:pt x="0" y="165100"/>
                  </a:lnTo>
                  <a:lnTo>
                    <a:pt x="0" y="152400"/>
                  </a:lnTo>
                  <a:lnTo>
                    <a:pt x="0" y="13970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80000" y="53848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8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Graphs Tell a Story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the information we know about slope- increasing, positive, decreasing, negative, constant, rate of change, etc we can create stories to match a graph.  </a:t>
            </a:r>
          </a:p>
        </p:txBody>
      </p:sp>
    </p:spTree>
    <p:extLst>
      <p:ext uri="{BB962C8B-B14F-4D97-AF65-F5344CB8AC3E}">
        <p14:creationId xmlns:p14="http://schemas.microsoft.com/office/powerpoint/2010/main" val="2751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graph </a:t>
            </a:r>
            <a:r>
              <a:rPr lang="en-US" dirty="0"/>
              <a:t>represents </a:t>
            </a:r>
            <a:r>
              <a:rPr lang="en-US" dirty="0" smtClean="0"/>
              <a:t> </a:t>
            </a:r>
            <a:r>
              <a:rPr lang="en-US" dirty="0"/>
              <a:t>a person’s </a:t>
            </a:r>
            <a:r>
              <a:rPr lang="en-US" dirty="0" smtClean="0"/>
              <a:t>skin </a:t>
            </a:r>
            <a:r>
              <a:rPr lang="en-US" dirty="0"/>
              <a:t>temperature as he enters a sauna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then </a:t>
            </a:r>
            <a:r>
              <a:rPr lang="en-US" dirty="0"/>
              <a:t>cools off in a </a:t>
            </a:r>
            <a:r>
              <a:rPr lang="en-US" dirty="0" err="1"/>
              <a:t>jacuzzi</a:t>
            </a:r>
            <a:r>
              <a:rPr lang="en-US" dirty="0"/>
              <a:t>?</a:t>
            </a:r>
            <a:endParaRPr lang="en-US" altLang="en-US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733800"/>
            <a:ext cx="2800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514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			</a:t>
            </a:r>
            <a:r>
              <a:rPr lang="en-US" sz="2800" b="1" dirty="0" smtClean="0"/>
              <a:t>   Systems of Equations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1524000"/>
            <a:ext cx="0" cy="411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1524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9800" y="1459468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For Example</a:t>
            </a:r>
            <a:r>
              <a:rPr lang="en-US" dirty="0" smtClean="0">
                <a:solidFill>
                  <a:srgbClr val="000000"/>
                </a:solidFill>
              </a:rPr>
              <a:t>:       </a:t>
            </a:r>
            <a:r>
              <a:rPr lang="en-US" sz="2400" b="1" dirty="0" smtClean="0">
                <a:solidFill>
                  <a:srgbClr val="000000"/>
                </a:solidFill>
              </a:rPr>
              <a:t>y=4x+3             y=-x-2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20913"/>
            <a:ext cx="3220652" cy="31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233663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When graphed, the two equations look like this: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4114800"/>
            <a:ext cx="1295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an intersection?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311247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solution to a System of Equations?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352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*(-1, -1</a:t>
            </a:r>
            <a:r>
              <a:rPr lang="en-US" dirty="0" smtClean="0">
                <a:solidFill>
                  <a:srgbClr val="000000"/>
                </a:solidFill>
              </a:rPr>
              <a:t>) is the point of </a:t>
            </a:r>
            <a:r>
              <a:rPr lang="en-US" b="1" dirty="0" smtClean="0">
                <a:solidFill>
                  <a:srgbClr val="000000"/>
                </a:solidFill>
              </a:rPr>
              <a:t>intersection</a:t>
            </a:r>
            <a:r>
              <a:rPr lang="en-US" dirty="0" smtClean="0">
                <a:solidFill>
                  <a:srgbClr val="000000"/>
                </a:solidFill>
              </a:rPr>
              <a:t> for these two equations.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44126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*The point where the equations intersect, is called their </a:t>
            </a:r>
            <a:r>
              <a:rPr lang="en-US" b="1" dirty="0" smtClean="0">
                <a:solidFill>
                  <a:srgbClr val="000000"/>
                </a:solidFill>
              </a:rPr>
              <a:t>solution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7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Solving Systems of Equations by graphing.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153400" cy="518160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dirty="0" smtClean="0"/>
              <a:t>You will be given two linear equations. </a:t>
            </a:r>
          </a:p>
          <a:p>
            <a:pPr marL="457200" indent="-45720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sure they are both in </a:t>
            </a:r>
            <a:r>
              <a:rPr lang="en-US" dirty="0" smtClean="0">
                <a:solidFill>
                  <a:schemeClr val="accent1"/>
                </a:solidFill>
              </a:rPr>
              <a:t>slope intercept form (y=</a:t>
            </a:r>
            <a:r>
              <a:rPr lang="en-US" dirty="0" err="1" smtClean="0">
                <a:solidFill>
                  <a:schemeClr val="accent1"/>
                </a:solidFill>
              </a:rPr>
              <a:t>mx+b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A)  If any of the equations are in standard form (</a:t>
            </a:r>
            <a:r>
              <a:rPr lang="en-US" dirty="0" err="1" smtClean="0">
                <a:solidFill>
                  <a:srgbClr val="0070C0"/>
                </a:solidFill>
              </a:rPr>
              <a:t>Ax+By</a:t>
            </a:r>
            <a:r>
              <a:rPr lang="en-US" dirty="0" smtClean="0">
                <a:solidFill>
                  <a:srgbClr val="0070C0"/>
                </a:solidFill>
              </a:rPr>
              <a:t>=C), 	convert them into slope intercept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 the lines using their y-intercepts and slopes.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ordered pair where the two lines intersect.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ordered pair as the solution.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the solution by substituting the X and Y values from the ordered pairs into the equations.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447800" y="3024981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400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2400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60574"/>
              </p:ext>
            </p:extLst>
          </p:nvPr>
        </p:nvGraphicFramePr>
        <p:xfrm>
          <a:off x="228600" y="1295400"/>
          <a:ext cx="8686800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218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Franklin Gothic Book"/>
                        </a:rPr>
                        <a:t>Equations with…</a:t>
                      </a:r>
                    </a:p>
                    <a:p>
                      <a:pPr marL="60325" marR="0" lvl="0" indent="-60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the same slope are parallel.  There is </a:t>
                      </a:r>
                      <a:r>
                        <a:rPr kumimoji="0" lang="en-US" sz="26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no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solution.  They do not cross.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Franklin Gothic Book"/>
                        </a:rPr>
                        <a:t>Equations with…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the same slope AND y-intercept are the same line.  There are </a:t>
                      </a:r>
                      <a:r>
                        <a:rPr kumimoji="0" lang="en-US" sz="26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infinite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solutions.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34817"/>
                          </a:solidFill>
                          <a:effectLst/>
                          <a:uLnTx/>
                          <a:uFillTx/>
                          <a:latin typeface="Franklin Gothic Book"/>
                        </a:rPr>
                        <a:t>Equations with…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different slopes AND different y-intercepts that intersect in a single point have </a:t>
                      </a:r>
                      <a:r>
                        <a:rPr kumimoji="0" lang="en-US" sz="2600" b="0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one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solution.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34847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14400"/>
            <a:ext cx="502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 = 2x – 1      y = -x + 5</a:t>
            </a:r>
          </a:p>
          <a:p>
            <a:r>
              <a:rPr lang="en-US" sz="2000" dirty="0" smtClean="0"/>
              <a:t>m=_____                          m</a:t>
            </a:r>
            <a:r>
              <a:rPr lang="en-US" sz="2000" dirty="0"/>
              <a:t>=_____</a:t>
            </a:r>
          </a:p>
          <a:p>
            <a:r>
              <a:rPr lang="en-US" sz="2000" dirty="0" smtClean="0"/>
              <a:t>b=_____                           b=_____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Example One: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3483114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Check the solution by substituting the x and the y into both equations to see if the statements are true.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599" y="4419600"/>
            <a:ext cx="4437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y = 2x - 1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3 = 2(2) – 1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3 = 4 – 1</a:t>
            </a:r>
          </a:p>
          <a:p>
            <a:r>
              <a:rPr lang="en-US" sz="2400" dirty="0" smtClean="0"/>
              <a:t>3 = 3 </a:t>
            </a:r>
          </a:p>
          <a:p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3927" y="452951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= -x + 5</a:t>
            </a:r>
          </a:p>
          <a:p>
            <a:r>
              <a:rPr lang="en-US" sz="2400" dirty="0" smtClean="0"/>
              <a:t>3 = - (2) + 5</a:t>
            </a:r>
          </a:p>
          <a:p>
            <a:r>
              <a:rPr lang="en-US" sz="2400" dirty="0" smtClean="0"/>
              <a:t>3 = 3</a:t>
            </a:r>
          </a:p>
          <a:p>
            <a:r>
              <a:rPr lang="en-US" sz="2400" dirty="0" smtClean="0"/>
              <a:t>YES!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" y="2260343"/>
            <a:ext cx="4209988" cy="40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4419600"/>
            <a:ext cx="131510" cy="125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98539" y="38071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2260344"/>
            <a:ext cx="1905000" cy="3706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81200" y="2577296"/>
            <a:ext cx="13151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98539" y="2819400"/>
            <a:ext cx="1524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76400" y="2260343"/>
            <a:ext cx="2209800" cy="215925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0237" y="2857500"/>
            <a:ext cx="18669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4800600" y="256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Solution is (2,3)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 animBg="1"/>
      <p:bldP spid="3" grpId="0" animBg="1"/>
      <p:bldP spid="21" grpId="0" animBg="1"/>
      <p:bldP spid="23" grpId="0" animBg="1"/>
      <p:bldP spid="204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Check it out…</a:t>
            </a:r>
          </a:p>
          <a:p>
            <a:r>
              <a:rPr lang="en-US" sz="2800" dirty="0" smtClean="0"/>
              <a:t>Example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05506"/>
              </p:ext>
            </p:extLst>
          </p:nvPr>
        </p:nvGraphicFramePr>
        <p:xfrm>
          <a:off x="381000" y="1254612"/>
          <a:ext cx="8382000" cy="4993788"/>
        </p:xfrm>
        <a:graphic>
          <a:graphicData uri="http://schemas.openxmlformats.org/drawingml/2006/table">
            <a:tbl>
              <a:tblPr firstRow="1" firstCol="1" bandRow="1"/>
              <a:tblGrid>
                <a:gridCol w="2794000"/>
                <a:gridCol w="2794000"/>
                <a:gridCol w="2794000"/>
              </a:tblGrid>
              <a:tr h="34153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Step One: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Put both equations into slope-intercept form (y=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mx+b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02" marR="5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Step Two: 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 both equations in slope-intercept form,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set them equal to one another and solve for x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02" marR="5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Step Three: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Substitute the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found value of x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into one of the equations and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solve for y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02" marR="5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Step Four: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Check your answer.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02" marR="5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" y="1752600"/>
            <a:ext cx="118903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685800" y="1447800"/>
            <a:ext cx="3810000" cy="838200"/>
          </a:xfrm>
          <a:prstGeom prst="homePlate">
            <a:avLst>
              <a:gd name="adj" fmla="val 11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6293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dirty="0" smtClean="0">
                <a:solidFill>
                  <a:schemeClr val="tx1"/>
                </a:solidFill>
              </a:rPr>
              <a:t>Solving a system of equations by elimination using addition and subtraction</a:t>
            </a:r>
            <a:r>
              <a:rPr lang="en-US" altLang="en-US" sz="31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662488" y="1447800"/>
            <a:ext cx="3795712" cy="838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3276600" cy="685800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smtClean="0">
                <a:solidFill>
                  <a:srgbClr val="FF3300"/>
                </a:solidFill>
              </a:rPr>
              <a:t>Step 1</a:t>
            </a:r>
            <a:r>
              <a:rPr lang="en-US" altLang="en-US" sz="1800" b="1" smtClean="0"/>
              <a:t>:  Put the equations in Standard Form.</a:t>
            </a: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685800" y="23622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685800" y="32766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685800" y="41910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685800" y="51054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762000" y="24384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2</a:t>
            </a:r>
            <a:r>
              <a:rPr lang="en-US" altLang="en-US" sz="1800" b="1"/>
              <a:t>:  Determine which variable to eliminate.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762000" y="33528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3</a:t>
            </a:r>
            <a:r>
              <a:rPr lang="en-US" altLang="en-US" sz="1800" b="1"/>
              <a:t>:  Add or subtract the equations.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762000" y="4267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4</a:t>
            </a:r>
            <a:r>
              <a:rPr lang="en-US" altLang="en-US" sz="1800" b="1"/>
              <a:t>:  Substitute back in to find the other variable.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762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5</a:t>
            </a:r>
            <a:r>
              <a:rPr lang="en-US" altLang="en-US" sz="1800" b="1"/>
              <a:t>:  Check your solution.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662488" y="2362200"/>
            <a:ext cx="3795712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4662488" y="3276600"/>
            <a:ext cx="3795712" cy="838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4662488" y="4191000"/>
            <a:ext cx="3795712" cy="838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4662488" y="5105400"/>
            <a:ext cx="3795712" cy="838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4724400" y="15240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Standard Form: Ax + By = C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4724400" y="24384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Look for variables that have the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same coefficient.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4724400" y="33528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Solve for the variable.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4724400" y="4267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Substitute the value of the variable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into the equation.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724400" y="51816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Substitute your ordered pair into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BOTH equations.</a:t>
            </a:r>
          </a:p>
        </p:txBody>
      </p:sp>
    </p:spTree>
    <p:extLst>
      <p:ext uri="{BB962C8B-B14F-4D97-AF65-F5344CB8AC3E}">
        <p14:creationId xmlns:p14="http://schemas.microsoft.com/office/powerpoint/2010/main" val="3244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/>
      <p:bldP spid="20488" grpId="0" animBg="1"/>
      <p:bldP spid="20483" grpId="0" build="p"/>
      <p:bldP spid="20508" grpId="0" animBg="1"/>
      <p:bldP spid="20509" grpId="0" animBg="1"/>
      <p:bldP spid="20510" grpId="0" animBg="1"/>
      <p:bldP spid="20511" grpId="0" animBg="1"/>
      <p:bldP spid="20514" grpId="0"/>
      <p:bldP spid="20515" grpId="0"/>
      <p:bldP spid="20516" grpId="0"/>
      <p:bldP spid="20517" grpId="0"/>
      <p:bldP spid="20518" grpId="0" animBg="1"/>
      <p:bldP spid="20519" grpId="0" animBg="1"/>
      <p:bldP spid="20520" grpId="0" animBg="1"/>
      <p:bldP spid="20521" grpId="0" animBg="1"/>
      <p:bldP spid="20522" grpId="0"/>
      <p:bldP spid="20523" grpId="0"/>
      <p:bldP spid="20524" grpId="0"/>
      <p:bldP spid="20525" grpId="0"/>
      <p:bldP spid="2052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Solve using elimination.</a:t>
            </a:r>
          </a:p>
        </p:txBody>
      </p:sp>
      <p:sp>
        <p:nvSpPr>
          <p:cNvPr id="39939" name="Text Box 115"/>
          <p:cNvSpPr txBox="1">
            <a:spLocks noChangeArrowheads="1"/>
          </p:cNvSpPr>
          <p:nvPr/>
        </p:nvSpPr>
        <p:spPr bwMode="auto">
          <a:xfrm>
            <a:off x="381000" y="1812924"/>
            <a:ext cx="3902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2x – 3y = -2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x + 3y = 17</a:t>
            </a:r>
          </a:p>
        </p:txBody>
      </p:sp>
      <p:sp>
        <p:nvSpPr>
          <p:cNvPr id="14457" name="CorShape1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10800000">
            <a:off x="254000" y="5326063"/>
            <a:ext cx="254000" cy="254000"/>
          </a:xfrm>
          <a:custGeom>
            <a:avLst/>
            <a:gdLst>
              <a:gd name="T0" fmla="*/ 2147483647 w 960"/>
              <a:gd name="T1" fmla="*/ 2147483647 h 1104"/>
              <a:gd name="T2" fmla="*/ 2147483647 w 960"/>
              <a:gd name="T3" fmla="*/ 2147483647 h 1104"/>
              <a:gd name="T4" fmla="*/ 2147483647 w 960"/>
              <a:gd name="T5" fmla="*/ 0 h 1104"/>
              <a:gd name="T6" fmla="*/ 0 w 960"/>
              <a:gd name="T7" fmla="*/ 2147483647 h 1104"/>
              <a:gd name="T8" fmla="*/ 0 w 960"/>
              <a:gd name="T9" fmla="*/ 2147483647 h 1104"/>
              <a:gd name="T10" fmla="*/ 2147483647 w 960"/>
              <a:gd name="T11" fmla="*/ 2147483647 h 1104"/>
              <a:gd name="T12" fmla="*/ 2147483647 w 960"/>
              <a:gd name="T13" fmla="*/ 2147483647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0" h="1104">
                <a:moveTo>
                  <a:pt x="816" y="672"/>
                </a:moveTo>
                <a:lnTo>
                  <a:pt x="960" y="336"/>
                </a:lnTo>
                <a:lnTo>
                  <a:pt x="576" y="0"/>
                </a:lnTo>
                <a:lnTo>
                  <a:pt x="0" y="912"/>
                </a:lnTo>
                <a:lnTo>
                  <a:pt x="0" y="1104"/>
                </a:lnTo>
                <a:lnTo>
                  <a:pt x="624" y="336"/>
                </a:lnTo>
                <a:lnTo>
                  <a:pt x="816" y="672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657600"/>
            <a:ext cx="4876800" cy="2209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 smtClean="0"/>
              <a:t>(5, 4)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4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685800" y="1447800"/>
            <a:ext cx="3810000" cy="838200"/>
          </a:xfrm>
          <a:prstGeom prst="homePlate">
            <a:avLst>
              <a:gd name="adj" fmla="val 11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6293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dirty="0" smtClean="0"/>
              <a:t>Solving a system of equations by </a:t>
            </a:r>
            <a:r>
              <a:rPr lang="en-US" altLang="en-US" sz="3100" dirty="0" smtClean="0">
                <a:solidFill>
                  <a:schemeClr val="tx1"/>
                </a:solidFill>
              </a:rPr>
              <a:t>elimination using multiplication.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662488" y="1447800"/>
            <a:ext cx="3795712" cy="838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3276600" cy="685800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smtClean="0">
                <a:solidFill>
                  <a:srgbClr val="FF3300"/>
                </a:solidFill>
              </a:rPr>
              <a:t>Step 1</a:t>
            </a:r>
            <a:r>
              <a:rPr lang="en-US" altLang="en-US" sz="1800" b="1" smtClean="0"/>
              <a:t>:  Put the equations in Standard Form.</a:t>
            </a: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685800" y="23622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685800" y="32766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685800" y="41910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685800" y="5105400"/>
            <a:ext cx="3810000" cy="838200"/>
          </a:xfrm>
          <a:prstGeom prst="homePlate">
            <a:avLst>
              <a:gd name="adj" fmla="val 11363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762000" y="24384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2</a:t>
            </a:r>
            <a:r>
              <a:rPr lang="en-US" altLang="en-US" sz="1800" b="1"/>
              <a:t>:  Determine which variable to eliminate.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762000" y="33528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3</a:t>
            </a:r>
            <a:r>
              <a:rPr lang="en-US" altLang="en-US" sz="1800" b="1"/>
              <a:t>:  Multiply the equations and solve.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762000" y="4267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4</a:t>
            </a:r>
            <a:r>
              <a:rPr lang="en-US" altLang="en-US" sz="1800" b="1"/>
              <a:t>:  Substitute back in to find the other variable.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762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Step 5</a:t>
            </a:r>
            <a:r>
              <a:rPr lang="en-US" altLang="en-US" sz="1800" b="1"/>
              <a:t>:  Check your solution.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662488" y="2362200"/>
            <a:ext cx="3795712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4662488" y="3276600"/>
            <a:ext cx="3795712" cy="838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4662488" y="4191000"/>
            <a:ext cx="3795712" cy="838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4662488" y="5105400"/>
            <a:ext cx="3795712" cy="838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4724400" y="15240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Standard Form: Ax + By = C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4724400" y="24384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Look for variables that have the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same coefficient.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4724400" y="33528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Solve for the variable.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4724400" y="42672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Substitute the value of the variable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into the equation.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724400" y="51816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Substitute your ordered pair into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/>
              <a:t>BOTH equations.</a:t>
            </a:r>
          </a:p>
        </p:txBody>
      </p:sp>
    </p:spTree>
    <p:extLst>
      <p:ext uri="{BB962C8B-B14F-4D97-AF65-F5344CB8AC3E}">
        <p14:creationId xmlns:p14="http://schemas.microsoft.com/office/powerpoint/2010/main" val="5253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/>
      <p:bldP spid="20488" grpId="0" animBg="1"/>
      <p:bldP spid="20483" grpId="0" build="p"/>
      <p:bldP spid="20508" grpId="0" animBg="1"/>
      <p:bldP spid="20509" grpId="0" animBg="1"/>
      <p:bldP spid="20510" grpId="0" animBg="1"/>
      <p:bldP spid="20511" grpId="0" animBg="1"/>
      <p:bldP spid="20514" grpId="0"/>
      <p:bldP spid="20515" grpId="0"/>
      <p:bldP spid="20516" grpId="0"/>
      <p:bldP spid="20517" grpId="0"/>
      <p:bldP spid="20518" grpId="0" animBg="1"/>
      <p:bldP spid="20519" grpId="0" animBg="1"/>
      <p:bldP spid="20520" grpId="0" animBg="1"/>
      <p:bldP spid="20521" grpId="0" animBg="1"/>
      <p:bldP spid="20522" grpId="0"/>
      <p:bldP spid="20523" grpId="0"/>
      <p:bldP spid="20524" grpId="0"/>
      <p:bldP spid="20525" grpId="0"/>
      <p:bldP spid="20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48288" y="3450584"/>
            <a:ext cx="2929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WORDS TO KNOW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2123" y="3766810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function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782123" y="2287415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relation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232858" y="2348970"/>
            <a:ext cx="4286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 correspondence between two 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1371" y="3843754"/>
            <a:ext cx="455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relation in which every x-value has </a:t>
            </a:r>
            <a:r>
              <a:rPr lang="en-US" sz="2000" dirty="0" smtClean="0"/>
              <a:t>one y-value.</a:t>
            </a:r>
            <a:endParaRPr lang="en-US" sz="2000" dirty="0"/>
          </a:p>
        </p:txBody>
      </p:sp>
      <p:sp>
        <p:nvSpPr>
          <p:cNvPr id="17" name="Left-Right Arrow 16"/>
          <p:cNvSpPr/>
          <p:nvPr/>
        </p:nvSpPr>
        <p:spPr>
          <a:xfrm>
            <a:off x="3418104" y="3952220"/>
            <a:ext cx="838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3265221" y="2472825"/>
            <a:ext cx="838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5221" y="29718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relation is simply a set of ordered pairs.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Functions vs. Non-functions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59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 animBg="1"/>
      <p:bldP spid="20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Solve using elimination.</a:t>
            </a:r>
          </a:p>
        </p:txBody>
      </p:sp>
      <p:sp>
        <p:nvSpPr>
          <p:cNvPr id="44035" name="Text Box 115"/>
          <p:cNvSpPr txBox="1">
            <a:spLocks noChangeArrowheads="1"/>
          </p:cNvSpPr>
          <p:nvPr/>
        </p:nvSpPr>
        <p:spPr bwMode="auto">
          <a:xfrm>
            <a:off x="533400" y="1812925"/>
            <a:ext cx="3902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2x – 3y =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x + 2y = -3</a:t>
            </a:r>
          </a:p>
        </p:txBody>
      </p:sp>
      <p:sp>
        <p:nvSpPr>
          <p:cNvPr id="14459" name="CorShape1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10800000">
            <a:off x="254000" y="5326063"/>
            <a:ext cx="254000" cy="254000"/>
          </a:xfrm>
          <a:custGeom>
            <a:avLst/>
            <a:gdLst>
              <a:gd name="T0" fmla="*/ 57123542 w 960"/>
              <a:gd name="T1" fmla="*/ 35571274 h 1104"/>
              <a:gd name="T2" fmla="*/ 67204167 w 960"/>
              <a:gd name="T3" fmla="*/ 17785522 h 1104"/>
              <a:gd name="T4" fmla="*/ 40322500 w 960"/>
              <a:gd name="T5" fmla="*/ 0 h 1104"/>
              <a:gd name="T6" fmla="*/ 0 w 960"/>
              <a:gd name="T7" fmla="*/ 48275185 h 1104"/>
              <a:gd name="T8" fmla="*/ 0 w 960"/>
              <a:gd name="T9" fmla="*/ 58438406 h 1104"/>
              <a:gd name="T10" fmla="*/ 43682708 w 960"/>
              <a:gd name="T11" fmla="*/ 17785522 h 1104"/>
              <a:gd name="T12" fmla="*/ 57123542 w 960"/>
              <a:gd name="T13" fmla="*/ 35571274 h 1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0" h="1104">
                <a:moveTo>
                  <a:pt x="816" y="672"/>
                </a:moveTo>
                <a:lnTo>
                  <a:pt x="960" y="336"/>
                </a:lnTo>
                <a:lnTo>
                  <a:pt x="576" y="0"/>
                </a:lnTo>
                <a:lnTo>
                  <a:pt x="0" y="912"/>
                </a:lnTo>
                <a:lnTo>
                  <a:pt x="0" y="1104"/>
                </a:lnTo>
                <a:lnTo>
                  <a:pt x="624" y="336"/>
                </a:lnTo>
                <a:lnTo>
                  <a:pt x="816" y="672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3657600"/>
            <a:ext cx="8001000" cy="2209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smtClean="0"/>
              <a:t>(-1, -1)					(-2,6)</a:t>
            </a:r>
          </a:p>
        </p:txBody>
      </p:sp>
      <p:graphicFrame>
        <p:nvGraphicFramePr>
          <p:cNvPr id="44038" name="Object 1"/>
          <p:cNvGraphicFramePr>
            <a:graphicFrameLocks noChangeAspect="1"/>
          </p:cNvGraphicFramePr>
          <p:nvPr/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1963712"/>
            <a:ext cx="2610202" cy="10097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138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70700" cy="914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/>
              <a:t>A </a:t>
            </a:r>
            <a:r>
              <a:rPr lang="en-US" altLang="en-US" sz="2400" b="1" u="sng" smtClean="0"/>
              <a:t>system of equations</a:t>
            </a:r>
            <a:r>
              <a:rPr lang="en-US" altLang="en-US" sz="2400" smtClean="0"/>
              <a:t> is a set of two or more equations that have variables in common.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The common variables relate to similar quantities.  You can think of an equation as a condition imposed on one or more variables, and a system as several conditions imposed simultaneously.  </a:t>
            </a:r>
          </a:p>
          <a:p>
            <a:pPr eaLnBrk="1" hangingPunct="1">
              <a:buFontTx/>
              <a:buNone/>
            </a:pPr>
            <a:endParaRPr lang="en-US" altLang="en-US" sz="2400" i="1" smtClean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i="1" smtClean="0">
                <a:solidFill>
                  <a:srgbClr val="6600CC"/>
                </a:solidFill>
              </a:rPr>
              <a:t>Remember, when solving systems of equations, you are looking for a solution that makes each equation true.</a:t>
            </a:r>
          </a:p>
        </p:txBody>
      </p:sp>
    </p:spTree>
    <p:extLst>
      <p:ext uri="{BB962C8B-B14F-4D97-AF65-F5344CB8AC3E}">
        <p14:creationId xmlns:p14="http://schemas.microsoft.com/office/powerpoint/2010/main" val="13642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438400"/>
            <a:ext cx="7315200" cy="2819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 Suppose your community center sells a total of  292 tickets for a basketball game.  An adult ticket cost $3.  A student ticket cost $1.  The sponsors collected $470 in ticket sales.  Write and solve a system to find the number of each type of ticket </a:t>
            </a:r>
            <a:r>
              <a:rPr lang="en-US" altLang="en-US" sz="2400" dirty="0" smtClean="0"/>
              <a:t>sold.</a:t>
            </a:r>
          </a:p>
        </p:txBody>
      </p:sp>
      <p:pic>
        <p:nvPicPr>
          <p:cNvPr id="39939" name="Picture 6" descr="ticket_sales_benef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4625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Proof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CLEVER method  </a:t>
            </a:r>
          </a:p>
          <a:p>
            <a:pPr lvl="1"/>
            <a:r>
              <a:rPr lang="en-US" dirty="0" smtClean="0"/>
              <a:t>Claim or Conjecture = topic sentence </a:t>
            </a:r>
          </a:p>
          <a:p>
            <a:pPr lvl="1"/>
            <a:r>
              <a:rPr lang="en-US" dirty="0" smtClean="0"/>
              <a:t>Evidence= details to support, steps of the process,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Examples/counterexample</a:t>
            </a:r>
          </a:p>
          <a:p>
            <a:pPr lvl="1"/>
            <a:r>
              <a:rPr lang="en-US" dirty="0" smtClean="0"/>
              <a:t>Reasoning – properties</a:t>
            </a:r>
            <a:r>
              <a:rPr lang="en-US" smtClean="0"/>
              <a:t>, theorems, etc.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process of solving the following 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Draw, label and explain a proof of the Pythagorean Theorem </a:t>
            </a:r>
          </a:p>
          <a:p>
            <a:endParaRPr lang="en-US" dirty="0"/>
          </a:p>
          <a:p>
            <a:r>
              <a:rPr lang="en-US" dirty="0" smtClean="0"/>
              <a:t>Any problem solving like the POW’s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Response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Practice 1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39" y="1600200"/>
            <a:ext cx="59622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60750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25146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8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99657"/>
            <a:ext cx="82647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211837"/>
            <a:ext cx="6857999" cy="12359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 what is a function?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9570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dirty="0" smtClean="0"/>
              <a:t>The definition is that every input has only one output. </a:t>
            </a:r>
            <a:endParaRPr lang="en-US" sz="2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66800" y="5189103"/>
            <a:ext cx="7108371" cy="957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2000" dirty="0" smtClean="0"/>
              <a:t>The rule is that every person can only go to one place at one time.</a:t>
            </a:r>
            <a:endParaRPr lang="en-US" sz="2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19200" y="3747164"/>
            <a:ext cx="7565571" cy="957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sz="2400" dirty="0" smtClean="0"/>
              <a:t>Let’s imagine that an </a:t>
            </a:r>
            <a:r>
              <a:rPr lang="en-US" sz="2400" b="1" dirty="0" smtClean="0"/>
              <a:t>INPUT</a:t>
            </a:r>
            <a:r>
              <a:rPr lang="en-US" sz="2400" dirty="0" smtClean="0"/>
              <a:t> is a person and </a:t>
            </a:r>
          </a:p>
          <a:p>
            <a:pPr marL="109728" indent="0" algn="ctr">
              <a:buFont typeface="Wingdings 3"/>
              <a:buNone/>
            </a:pPr>
            <a:r>
              <a:rPr lang="en-US" sz="2400" dirty="0" smtClean="0"/>
              <a:t>an </a:t>
            </a:r>
            <a:r>
              <a:rPr lang="en-US" sz="2400" b="1" dirty="0" smtClean="0"/>
              <a:t>OUTPUT</a:t>
            </a:r>
            <a:r>
              <a:rPr lang="en-US" sz="2400" dirty="0" smtClean="0"/>
              <a:t> is a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7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equation of the line that passes through the point (-2,5) and (1,1)?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slope of the lines that passes through the points (-2,-5) and (1,4)?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562600" y="304800"/>
            <a:ext cx="3581400" cy="31242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ractice</a:t>
            </a:r>
            <a:r>
              <a:rPr lang="en-US" altLang="en-US" sz="2800" dirty="0" smtClean="0"/>
              <a:t> 7 </a:t>
            </a:r>
            <a:r>
              <a:rPr lang="en-US" altLang="en-US" sz="2800" dirty="0" err="1" smtClean="0"/>
              <a:t>ify</a:t>
            </a:r>
            <a:r>
              <a:rPr lang="en-US" altLang="en-US" sz="2800" dirty="0" smtClean="0"/>
              <a:t> the type </a:t>
            </a:r>
            <a:br>
              <a:rPr lang="en-US" altLang="en-US" sz="2800" dirty="0" smtClean="0"/>
            </a:br>
            <a:r>
              <a:rPr lang="en-US" altLang="en-US" sz="2800" dirty="0" smtClean="0"/>
              <a:t>of slope</a:t>
            </a:r>
          </a:p>
        </p:txBody>
      </p:sp>
      <p:sp>
        <p:nvSpPr>
          <p:cNvPr id="12" name="Rectangle 11"/>
          <p:cNvSpPr/>
          <p:nvPr/>
        </p:nvSpPr>
        <p:spPr>
          <a:xfrm rot="120000">
            <a:off x="6859588" y="4878388"/>
            <a:ext cx="685800" cy="10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3340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1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y-intercept of the line represented by 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6" t="-33516" b="-1"/>
          <a:stretch/>
        </p:blipFill>
        <p:spPr bwMode="auto">
          <a:xfrm>
            <a:off x="3886200" y="2013854"/>
            <a:ext cx="3089659" cy="119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system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/>
          <a:stretch/>
        </p:blipFill>
        <p:spPr bwMode="auto">
          <a:xfrm>
            <a:off x="2362200" y="2590800"/>
            <a:ext cx="4432072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40" y="2438400"/>
            <a:ext cx="743262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slope-intercept form of </a:t>
            </a:r>
            <a:br>
              <a:rPr lang="en-US" dirty="0"/>
            </a:br>
            <a:r>
              <a:rPr lang="en-US" dirty="0"/>
              <a:t>the line passing through the point </a:t>
            </a:r>
            <a:br>
              <a:rPr lang="en-US" dirty="0"/>
            </a:br>
            <a:r>
              <a:rPr lang="en-US" dirty="0"/>
              <a:t>(2, 1) and having slope of 4?</a:t>
            </a:r>
          </a:p>
        </p:txBody>
      </p:sp>
    </p:spTree>
    <p:extLst>
      <p:ext uri="{BB962C8B-B14F-4D97-AF65-F5344CB8AC3E}">
        <p14:creationId xmlns:p14="http://schemas.microsoft.com/office/powerpoint/2010/main" val="38972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situations </a:t>
            </a:r>
            <a:br>
              <a:rPr lang="en-US" dirty="0"/>
            </a:br>
            <a:r>
              <a:rPr lang="en-US" dirty="0"/>
              <a:t>corresponds to this graph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	A	A bicyclist accelerates from a stop, travels at a constant speed, then slows to a stop. </a:t>
            </a:r>
          </a:p>
          <a:p>
            <a:r>
              <a:rPr lang="en-US" dirty="0"/>
              <a:t>	B	A car accelerates from a stop, </a:t>
            </a:r>
            <a:br>
              <a:rPr lang="en-US" dirty="0"/>
            </a:br>
            <a:r>
              <a:rPr lang="en-US" dirty="0"/>
              <a:t>travels at a constant speed, slows, </a:t>
            </a:r>
            <a:br>
              <a:rPr lang="en-US" dirty="0"/>
            </a:br>
            <a:r>
              <a:rPr lang="en-US" dirty="0"/>
              <a:t>and then travels at a slower speed.</a:t>
            </a:r>
          </a:p>
          <a:p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581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true about the data displayed in the scatter plot: there is a positive correlation, a negative correlation, or no correlation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15" y="3429000"/>
            <a:ext cx="4297585" cy="28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14 </a:t>
            </a:r>
            <a:endParaRPr lang="en-US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r="51491"/>
          <a:stretch/>
        </p:blipFill>
        <p:spPr bwMode="auto">
          <a:xfrm>
            <a:off x="2743200" y="2753618"/>
            <a:ext cx="3810000" cy="34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What is the solution to the system graphed below</a:t>
            </a:r>
            <a:r>
              <a:rPr lang="en-US" dirty="0" smtClean="0">
                <a:solidFill>
                  <a:srgbClr val="000000"/>
                </a:solidFill>
              </a:rPr>
              <a:t>?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89857"/>
            <a:ext cx="6477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So how can we tell if a relation is also a function?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Imagine: 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“every person can only go to one place at one time”</a:t>
            </a:r>
          </a:p>
        </p:txBody>
      </p:sp>
    </p:spTree>
    <p:extLst>
      <p:ext uri="{BB962C8B-B14F-4D97-AF65-F5344CB8AC3E}">
        <p14:creationId xmlns:p14="http://schemas.microsoft.com/office/powerpoint/2010/main" val="8273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of two numbers is 21.  The difference of the two numbers is 13.  What are the two numbers?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A) (5,16)			C) (7,14) </a:t>
            </a:r>
          </a:p>
          <a:p>
            <a:pPr marL="0" indent="0">
              <a:buNone/>
            </a:pPr>
            <a:r>
              <a:rPr lang="en-US" dirty="0" smtClean="0"/>
              <a:t>B) (9,12) 			D) (17,4)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system:</a:t>
            </a:r>
          </a:p>
          <a:p>
            <a:r>
              <a:rPr lang="en-US" dirty="0"/>
              <a:t>	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= –3</a:t>
            </a:r>
          </a:p>
          <a:p>
            <a:r>
              <a:rPr lang="en-US" dirty="0"/>
              <a:t>	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i="1" dirty="0"/>
              <a:t>y</a:t>
            </a:r>
            <a:r>
              <a:rPr lang="en-US" dirty="0"/>
              <a:t> = –</a:t>
            </a:r>
            <a:r>
              <a:rPr lang="en-US" dirty="0" smtClean="0"/>
              <a:t>5</a:t>
            </a:r>
          </a:p>
          <a:p>
            <a:endParaRPr lang="en-US" dirty="0"/>
          </a:p>
          <a:p>
            <a:r>
              <a:rPr lang="en-US" dirty="0"/>
              <a:t>	A	(4, 2)	C	(–4, 1)</a:t>
            </a:r>
          </a:p>
          <a:p>
            <a:r>
              <a:rPr lang="en-US" dirty="0"/>
              <a:t>	B	(–5, 2)	D	(–5,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F446F3F1D1493E94DE85B94972E870"/>
  <p:tag name="SLIDEID" val="A8F446F3F1D1493E94DE85B94972E870"/>
  <p:tag name="SLIDEORDER" val="1"/>
  <p:tag name="SLIDETYPE" val="Q"/>
  <p:tag name="DEMOGRAPHIC" val="False"/>
  <p:tag name="SPEEDSCORING" val="False"/>
  <p:tag name="VALUES" val="Incorrect¤Incorrect¤Incorrect¤Correct"/>
  <p:tag name="RESPONSESGATHERED" val="False"/>
  <p:tag name="QUESTIONALIAS" val="Solve using elimination."/>
  <p:tag name="ANSWERSALIAS" val="(2, 2)¤(9, 3)¤(4, 5)¤(5, 4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0"/>
  <p:tag name="FONTSIZE" val="28"/>
  <p:tag name="BULLETTYPE" val="ppBulletArabicPeriod"/>
  <p:tag name="ANSWERTEXT" val="(2, 2)&#10;(9, 3)&#10;(4, 5)&#10;(5, 4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F446F3F1D1493E94DE85B94972E870"/>
  <p:tag name="SLIDEID" val="A8F446F3F1D1493E94DE85B94972E870"/>
  <p:tag name="SLIDEORDER" val="1"/>
  <p:tag name="SLIDETYPE" val="Q"/>
  <p:tag name="DEMOGRAPHIC" val="False"/>
  <p:tag name="SPEEDSCORING" val="False"/>
  <p:tag name="VALUES" val="Incorrect¤Incorrect¤Incorrect¤Correct"/>
  <p:tag name="RESPONSESGATHERED" val="False"/>
  <p:tag name="QUESTIONALIAS" val="Solve using elimination."/>
  <p:tag name="ANSWERSALIAS" val="(2, 1)¤(1, -2)¤(5, 3)¤(-1, -1)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3"/>
  <p:tag name="FONTSIZE" val="28"/>
  <p:tag name="BULLETTYPE" val="ppBulletArabicPeriod"/>
  <p:tag name="ANSWERTEXT" val="(2, 1)&#10;(1, -2)&#10;(5, 3)&#10;(-1, -1)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2638</Words>
  <Application>Microsoft Office PowerPoint</Application>
  <PresentationFormat>On-screen Show (4:3)</PresentationFormat>
  <Paragraphs>479</Paragraphs>
  <Slides>91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12" baseType="lpstr">
      <vt:lpstr>Andalus</vt:lpstr>
      <vt:lpstr>AngsanaUPC</vt:lpstr>
      <vt:lpstr>Arial</vt:lpstr>
      <vt:lpstr>Arial Black</vt:lpstr>
      <vt:lpstr>Bradley Hand ITC</vt:lpstr>
      <vt:lpstr>Calibri</vt:lpstr>
      <vt:lpstr>Cambria</vt:lpstr>
      <vt:lpstr>Cambria Math</vt:lpstr>
      <vt:lpstr>Candara</vt:lpstr>
      <vt:lpstr>Century Gothic</vt:lpstr>
      <vt:lpstr>Footlight MT Light</vt:lpstr>
      <vt:lpstr>Franklin Gothic Book</vt:lpstr>
      <vt:lpstr>Symbol</vt:lpstr>
      <vt:lpstr>Times New Roman</vt:lpstr>
      <vt:lpstr>Wingdings</vt:lpstr>
      <vt:lpstr>Wingdings 2</vt:lpstr>
      <vt:lpstr>Wingdings 3</vt:lpstr>
      <vt:lpstr>iRespondGraphMaster</vt:lpstr>
      <vt:lpstr>Waveform</vt:lpstr>
      <vt:lpstr>iRespondQuestionMaster</vt:lpstr>
      <vt:lpstr>Equation</vt:lpstr>
      <vt:lpstr>Math Boot Camp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a function?</vt:lpstr>
      <vt:lpstr>PowerPoint Presentation</vt:lpstr>
      <vt:lpstr>PowerPoint Presentation</vt:lpstr>
      <vt:lpstr>Identify the functions…</vt:lpstr>
      <vt:lpstr>Identify the functions…</vt:lpstr>
      <vt:lpstr>Identify the functions…</vt:lpstr>
      <vt:lpstr>Functions vs. Nonfunctions: The Vertical Line Test</vt:lpstr>
      <vt:lpstr>Use the vertical line test to determine which are functions and which are not!</vt:lpstr>
      <vt:lpstr>Multiple Representations of Functions.</vt:lpstr>
      <vt:lpstr>Multiple Representations of Functions.</vt:lpstr>
      <vt:lpstr>Multiple Representations of Functions.</vt:lpstr>
      <vt:lpstr>Multiple Representations of Functions.</vt:lpstr>
      <vt:lpstr>Multiple Representations of Functions.</vt:lpstr>
      <vt:lpstr>PowerPoint Presentation</vt:lpstr>
      <vt:lpstr>PowerPoint Presentation</vt:lpstr>
      <vt:lpstr>PowerPoint Presentation</vt:lpstr>
      <vt:lpstr>PowerPoint Presentation</vt:lpstr>
      <vt:lpstr>How can you determine if an equation is linear or nonlinear?</vt:lpstr>
      <vt:lpstr>PowerPoint Presentation</vt:lpstr>
      <vt:lpstr>PowerPoint Presentation</vt:lpstr>
      <vt:lpstr>Which line is steeper?</vt:lpstr>
      <vt:lpstr>PowerPoint Presentation</vt:lpstr>
      <vt:lpstr>PowerPoint Presentation</vt:lpstr>
      <vt:lpstr>Reviewing  Mr. Slope</vt:lpstr>
      <vt:lpstr>Counting Slope using Rise over Run</vt:lpstr>
      <vt:lpstr>Graphing from Point and Slope     </vt:lpstr>
      <vt:lpstr>Very Important Information</vt:lpstr>
      <vt:lpstr>Slope Word Problems</vt:lpstr>
      <vt:lpstr>Slope Word Problems</vt:lpstr>
      <vt:lpstr>Slope Word Problems</vt:lpstr>
      <vt:lpstr>Graphing from Point and Slope      </vt:lpstr>
      <vt:lpstr>Slope and similar triangles </vt:lpstr>
      <vt:lpstr>Words to Know</vt:lpstr>
      <vt:lpstr>PowerPoint Presentation</vt:lpstr>
      <vt:lpstr>PowerPoint Presentation</vt:lpstr>
      <vt:lpstr>PowerPoint Presentation</vt:lpstr>
      <vt:lpstr>Converting equations</vt:lpstr>
      <vt:lpstr>Converting equations</vt:lpstr>
      <vt:lpstr>How to write equations from graphs</vt:lpstr>
      <vt:lpstr>PowerPoint Presentation</vt:lpstr>
      <vt:lpstr>How to write an equation from a point and slope</vt:lpstr>
      <vt:lpstr>Example 1</vt:lpstr>
      <vt:lpstr>How to write an equation from two points</vt:lpstr>
      <vt:lpstr>Example 1</vt:lpstr>
      <vt:lpstr>Slope-Intercept Form</vt:lpstr>
      <vt:lpstr>Define your variables.  *Let x=the independent variable  *Let y=the dependent variable</vt:lpstr>
      <vt:lpstr>To Write the equation:</vt:lpstr>
      <vt:lpstr>Use the equation:  *Substitute the known variable into the equation, and solve for the unknown. </vt:lpstr>
      <vt:lpstr>PowerPoint Presentation</vt:lpstr>
      <vt:lpstr>Standard Form</vt:lpstr>
      <vt:lpstr>How to write standard form equations from word problems</vt:lpstr>
      <vt:lpstr>Example</vt:lpstr>
      <vt:lpstr>Graphs Tell a Story </vt:lpstr>
      <vt:lpstr>PowerPoint Presentation</vt:lpstr>
      <vt:lpstr>PowerPoint Presentation</vt:lpstr>
      <vt:lpstr>Solving Systems of Equations by graphing.</vt:lpstr>
      <vt:lpstr>Types of Solutions</vt:lpstr>
      <vt:lpstr>Example One:</vt:lpstr>
      <vt:lpstr>PowerPoint Presentation</vt:lpstr>
      <vt:lpstr>Solving a system of equations by elimination using addition and subtraction.</vt:lpstr>
      <vt:lpstr>Solve using elimination.</vt:lpstr>
      <vt:lpstr>Solving a system of equations by elimination using multiplication.</vt:lpstr>
      <vt:lpstr>Solve using elimination.</vt:lpstr>
      <vt:lpstr>A system of equations is a set of two or more equations that have variables in common.</vt:lpstr>
      <vt:lpstr> Suppose your community center sells a total of  292 tickets for a basketball game.  An adult ticket cost $3.  A student ticket cost $1.  The sponsors collected $470 in ticket sales.  Write and solve a system to find the number of each type of ticket sold.</vt:lpstr>
      <vt:lpstr>Extended Response</vt:lpstr>
      <vt:lpstr>Extended Response </vt:lpstr>
      <vt:lpstr>Extended Response Examples</vt:lpstr>
      <vt:lpstr>Practice 1</vt:lpstr>
      <vt:lpstr>Practice 2 </vt:lpstr>
      <vt:lpstr>Practice 3 </vt:lpstr>
      <vt:lpstr>Practice 4 </vt:lpstr>
      <vt:lpstr>Practice 5 </vt:lpstr>
      <vt:lpstr>Practice 6 </vt:lpstr>
      <vt:lpstr>ractice 7 ify the type  of slope</vt:lpstr>
      <vt:lpstr>Practice 8 </vt:lpstr>
      <vt:lpstr>Practice 9 </vt:lpstr>
      <vt:lpstr>Practice 10 </vt:lpstr>
      <vt:lpstr>Practice 11 </vt:lpstr>
      <vt:lpstr>Practice 12 </vt:lpstr>
      <vt:lpstr>Practice 13 </vt:lpstr>
      <vt:lpstr>Practice 14 </vt:lpstr>
      <vt:lpstr>Practice 15 </vt:lpstr>
      <vt:lpstr>Practice 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15 CRCT Math Boot Camp</dc:title>
  <dc:creator>Jennifer Yeboah</dc:creator>
  <cp:lastModifiedBy>Lindsay Maher</cp:lastModifiedBy>
  <cp:revision>21</cp:revision>
  <dcterms:created xsi:type="dcterms:W3CDTF">2014-04-14T17:05:51Z</dcterms:created>
  <dcterms:modified xsi:type="dcterms:W3CDTF">2016-03-09T22:50:24Z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