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handoutMasterIdLst>
    <p:handoutMasterId r:id="rId24"/>
  </p:handoutMasterIdLst>
  <p:sldIdLst>
    <p:sldId id="256" r:id="rId2"/>
    <p:sldId id="257" r:id="rId3"/>
    <p:sldId id="264" r:id="rId4"/>
    <p:sldId id="271" r:id="rId5"/>
    <p:sldId id="266" r:id="rId6"/>
    <p:sldId id="278" r:id="rId7"/>
    <p:sldId id="274" r:id="rId8"/>
    <p:sldId id="281" r:id="rId9"/>
    <p:sldId id="260" r:id="rId10"/>
    <p:sldId id="262" r:id="rId11"/>
    <p:sldId id="272" r:id="rId12"/>
    <p:sldId id="267" r:id="rId13"/>
    <p:sldId id="265" r:id="rId14"/>
    <p:sldId id="259" r:id="rId15"/>
    <p:sldId id="279" r:id="rId16"/>
    <p:sldId id="269" r:id="rId17"/>
    <p:sldId id="258" r:id="rId18"/>
    <p:sldId id="277" r:id="rId19"/>
    <p:sldId id="275" r:id="rId20"/>
    <p:sldId id="276" r:id="rId21"/>
    <p:sldId id="270" r:id="rId22"/>
    <p:sldId id="261" r:id="rId23"/>
  </p:sldIdLst>
  <p:sldSz cx="12192000" cy="6858000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B1441A01-2411-423A-A558-B3A2366CAA7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2D168D63-241D-47D6-93D7-A9518BB0E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79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510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1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6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4816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97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932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4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46736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857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Milestone 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3510" y="4994694"/>
            <a:ext cx="7504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Unit </a:t>
            </a:r>
            <a:r>
              <a:rPr lang="en-US" sz="4000" b="1" dirty="0"/>
              <a:t>5</a:t>
            </a:r>
            <a:r>
              <a:rPr lang="en-US" sz="4000" b="1" dirty="0" smtClean="0"/>
              <a:t>: Linear Functions &amp; Slope Intercept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577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69544" y="876742"/>
                <a:ext cx="9377567" cy="5539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6000" b="1" i="0" smtClean="0">
                          <a:latin typeface="Cambria Math" panose="02040503050406030204" pitchFamily="18" charset="0"/>
                        </a:rPr>
                        <m:t>𝐖𝐫𝐢𝐭𝐞</m:t>
                      </m:r>
                      <m:r>
                        <a:rPr lang="en-US" sz="60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6000" b="1" i="0" smtClean="0">
                          <a:latin typeface="Cambria Math" panose="02040503050406030204" pitchFamily="18" charset="0"/>
                        </a:rPr>
                        <m:t>𝐭𝐡𝐞</m:t>
                      </m:r>
                      <m:r>
                        <a:rPr lang="en-US" sz="60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6000" b="1" i="0" smtClean="0">
                          <a:latin typeface="Cambria Math" panose="02040503050406030204" pitchFamily="18" charset="0"/>
                        </a:rPr>
                        <m:t>𝐞𝐪𝐮𝐚𝐭𝐢𝐨𝐧</m:t>
                      </m:r>
                      <m:r>
                        <a:rPr lang="en-US" sz="6000" b="1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r>
                  <a:rPr lang="en-US" sz="6000" b="1" i="0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6000" b="1" i="0" dirty="0" smtClean="0">
                    <a:latin typeface="Cambria Math" panose="02040503050406030204" pitchFamily="18" charset="0"/>
                  </a:rPr>
                </a:br>
                <a:r>
                  <a:rPr lang="en-US" sz="6000" b="1" i="0" dirty="0" smtClean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𝟒𝐱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𝟑𝐲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000" b="1" i="0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6000" b="1" i="0" dirty="0" smtClean="0">
                    <a:latin typeface="Cambria Math" panose="02040503050406030204" pitchFamily="18" charset="0"/>
                  </a:rPr>
                </a:br>
                <a:r>
                  <a:rPr lang="en-US" sz="6000" b="1" i="0" dirty="0" smtClean="0">
                    <a:latin typeface="Cambria Math" panose="02040503050406030204" pitchFamily="18" charset="0"/>
                  </a:rPr>
                  <a:t>    </a:t>
                </a:r>
                <a:r>
                  <a:rPr lang="en-US" sz="6000" b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𝐢𝐧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𝐬𝐥𝐨𝐩𝐞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𝐢𝐧𝐭𝐞𝐫𝐜𝐞𝐩𝐭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𝐟𝐨𝐫𝐦</m:t>
                    </m:r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6000" b="1" dirty="0" smtClean="0"/>
                  <a:t/>
                </a:r>
                <a:br>
                  <a:rPr lang="en-US" sz="6000" b="1" dirty="0" smtClean="0"/>
                </a:br>
                <a:endParaRPr lang="en-US" sz="6000" b="1" dirty="0" smtClean="0"/>
              </a:p>
              <a:p>
                <a:r>
                  <a:rPr lang="en-US" sz="6000" b="1" dirty="0" smtClean="0"/>
                  <a:t>      Identify the slope and </a:t>
                </a:r>
                <a:br>
                  <a:rPr lang="en-US" sz="6000" b="1" dirty="0" smtClean="0"/>
                </a:br>
                <a:r>
                  <a:rPr lang="en-US" sz="6000" b="1" dirty="0" smtClean="0"/>
                  <a:t>           the y-intercept.</a:t>
                </a:r>
                <a:endParaRPr lang="en-US" sz="6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544" y="876742"/>
                <a:ext cx="9377567" cy="5539978"/>
              </a:xfrm>
              <a:prstGeom prst="rect">
                <a:avLst/>
              </a:prstGeom>
              <a:blipFill rotWithShape="0">
                <a:blip r:embed="rId2"/>
                <a:stretch>
                  <a:fillRect r="-2211" b="-7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4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38990" y="992492"/>
                <a:ext cx="11053010" cy="378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1" dirty="0" smtClean="0"/>
                  <a:t>Use the point-slope form of the equation of line y – 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b="1" dirty="0" smtClean="0"/>
                  <a:t>(x – 3) </a:t>
                </a:r>
                <a:br>
                  <a:rPr lang="en-US" sz="5400" b="1" dirty="0" smtClean="0"/>
                </a:br>
                <a:r>
                  <a:rPr lang="en-US" sz="5400" b="1" dirty="0" smtClean="0"/>
                  <a:t>to identify a point the line passes through and the </a:t>
                </a:r>
                <a:r>
                  <a:rPr lang="en-US" sz="5400" b="1" dirty="0" smtClean="0"/>
                  <a:t>slope of </a:t>
                </a:r>
                <a:r>
                  <a:rPr lang="en-US" sz="5400" b="1" dirty="0" smtClean="0"/>
                  <a:t>the line</a:t>
                </a:r>
                <a:r>
                  <a:rPr lang="en-US" sz="5400" b="1" dirty="0" smtClean="0"/>
                  <a:t>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90" y="992492"/>
                <a:ext cx="11053010" cy="3781741"/>
              </a:xfrm>
              <a:prstGeom prst="rect">
                <a:avLst/>
              </a:prstGeom>
              <a:blipFill rotWithShape="0">
                <a:blip r:embed="rId2"/>
                <a:stretch>
                  <a:fillRect l="-2978" t="-4516" r="-1048" b="-9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" name="Cloud Callout 2"/>
          <p:cNvSpPr/>
          <p:nvPr/>
        </p:nvSpPr>
        <p:spPr>
          <a:xfrm rot="10800000">
            <a:off x="6533662" y="4960202"/>
            <a:ext cx="4493846" cy="1568210"/>
          </a:xfrm>
          <a:prstGeom prst="cloudCallout">
            <a:avLst>
              <a:gd name="adj1" fmla="val 17776"/>
              <a:gd name="adj2" fmla="val 1965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16431" y="4944236"/>
            <a:ext cx="4532923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Hint:    </a:t>
            </a:r>
          </a:p>
          <a:p>
            <a:r>
              <a:rPr lang="en-US" dirty="0" smtClean="0"/>
              <a:t>           * How does this equation look like </a:t>
            </a:r>
            <a:br>
              <a:rPr lang="en-US" dirty="0" smtClean="0"/>
            </a:br>
            <a:r>
              <a:rPr lang="en-US" dirty="0" smtClean="0"/>
              <a:t>                   the point-slope formula?</a:t>
            </a:r>
          </a:p>
          <a:p>
            <a:r>
              <a:rPr lang="en-US" dirty="0"/>
              <a:t> </a:t>
            </a:r>
            <a:r>
              <a:rPr lang="en-US" dirty="0" smtClean="0"/>
              <a:t>     * What do you need to use the </a:t>
            </a:r>
            <a:br>
              <a:rPr lang="en-US" dirty="0" smtClean="0"/>
            </a:br>
            <a:r>
              <a:rPr lang="en-US" dirty="0" smtClean="0"/>
              <a:t>             point-slope formula?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821" y="783945"/>
            <a:ext cx="102344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A linear equation has the same y-intercept as </a:t>
            </a:r>
            <a:r>
              <a:rPr lang="en-US" sz="5400" b="1" dirty="0" smtClean="0"/>
              <a:t>-x </a:t>
            </a:r>
            <a:r>
              <a:rPr lang="en-US" sz="5400" b="1" dirty="0" smtClean="0"/>
              <a:t>+ 5y = 10 and its graph contains the point (10,4).  Find the y-intercept and the slope of the linear equation.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01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7240" y="1634177"/>
            <a:ext cx="101564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What is the equation of the line that passes through (7,4) and (4,8) in slope-intercept form.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 rot="20635897">
            <a:off x="7025400" y="5071461"/>
            <a:ext cx="453292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Hint:    </a:t>
            </a:r>
          </a:p>
          <a:p>
            <a:r>
              <a:rPr lang="en-US" dirty="0" smtClean="0"/>
              <a:t>       * What </a:t>
            </a:r>
            <a:r>
              <a:rPr lang="en-US" b="1" u="sng" dirty="0" smtClean="0"/>
              <a:t>2</a:t>
            </a:r>
            <a:r>
              <a:rPr lang="en-US" dirty="0" smtClean="0"/>
              <a:t> formulas could you use </a:t>
            </a:r>
            <a:br>
              <a:rPr lang="en-US" dirty="0" smtClean="0"/>
            </a:br>
            <a:r>
              <a:rPr lang="en-US" dirty="0" smtClean="0"/>
              <a:t>                 to solve this problem?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 rot="9932285">
            <a:off x="6877539" y="4753498"/>
            <a:ext cx="4493846" cy="1568210"/>
          </a:xfrm>
          <a:prstGeom prst="cloudCallout">
            <a:avLst>
              <a:gd name="adj1" fmla="val 31515"/>
              <a:gd name="adj2" fmla="val 739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01735" y="648866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90786" y="0"/>
                <a:ext cx="10665428" cy="6986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/>
                  <a:t>What is the point-slope form of the line of the equation of the line with slope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 smtClean="0"/>
                  <a:t> that passes through the point (2,-9).</a:t>
                </a:r>
              </a:p>
              <a:p>
                <a:endParaRPr lang="en-US" sz="3200" b="1" dirty="0"/>
              </a:p>
              <a:p>
                <a:pPr marL="914400" indent="-914400">
                  <a:buAutoNum type="alphaLcPeriod"/>
                </a:pPr>
                <a:r>
                  <a:rPr lang="en-US" sz="4800" b="1" dirty="0" smtClean="0"/>
                  <a:t>y – 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 smtClean="0"/>
                  <a:t>(x+2)       c.  y + 9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 smtClean="0"/>
                  <a:t> (x-2)</a:t>
                </a:r>
                <a:r>
                  <a:rPr lang="en-US" sz="4800" b="1" dirty="0"/>
                  <a:t/>
                </a:r>
                <a:br>
                  <a:rPr lang="en-US" sz="4800" b="1" dirty="0"/>
                </a:br>
                <a:endParaRPr lang="en-US" sz="4800" b="1" dirty="0" smtClean="0"/>
              </a:p>
              <a:p>
                <a:pPr marL="914400" indent="-914400">
                  <a:buAutoNum type="alphaLcPeriod"/>
                </a:pPr>
                <a:r>
                  <a:rPr lang="en-US" sz="4800" b="1" dirty="0" smtClean="0"/>
                  <a:t>y + 2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 smtClean="0"/>
                  <a:t> (x-9)       d. x –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 smtClean="0"/>
                  <a:t> (y+9)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786" y="0"/>
                <a:ext cx="10665428" cy="6986336"/>
              </a:xfrm>
              <a:prstGeom prst="rect">
                <a:avLst/>
              </a:prstGeom>
              <a:blipFill rotWithShape="0">
                <a:blip r:embed="rId2"/>
                <a:stretch>
                  <a:fillRect l="-2629" t="-2007" r="-3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7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9877" y="604587"/>
            <a:ext cx="106038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Data is collected on the shoe size and the height of a random group of students.  Identify the correlation you would expect to see between the shoe size and the height. </a:t>
            </a:r>
            <a:endParaRPr lang="en-US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600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348850" y="621102"/>
                <a:ext cx="4586729" cy="5820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    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                   y-intercept = </a:t>
                </a:r>
                <a:r>
                  <a:rPr lang="en-US" sz="24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>
                    <a:latin typeface="Arial Narrow" panose="020B0606020202030204" pitchFamily="34" charset="0"/>
                  </a:rPr>
                  <a:t> </a:t>
                </a:r>
              </a:p>
              <a:p>
                <a:pPr marL="342900" indent="-342900">
                  <a:buAutoNum type="arabicParenR"/>
                </a:pPr>
                <a:r>
                  <a:rPr lang="en-US" sz="2400" b="0" dirty="0" smtClean="0"/>
                  <a:t>    point (3, 8)   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b="0" dirty="0" smtClean="0"/>
                  <a:t>  </a:t>
                </a:r>
                <a:br>
                  <a:rPr lang="en-US" sz="2400" b="0" dirty="0" smtClean="0"/>
                </a:br>
                <a:endParaRPr lang="en-US" sz="2400" b="0" dirty="0" smtClean="0"/>
              </a:p>
              <a:p>
                <a:pPr marL="342900" indent="-342900">
                  <a:buAutoNum type="arabicParenR"/>
                </a:pPr>
                <a:r>
                  <a:rPr lang="en-US" sz="2400" b="0" dirty="0" smtClean="0"/>
                  <a:t>   y-intercept = (0,2)   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   y = </a:t>
                </a:r>
                <a:r>
                  <a:rPr lang="en-US" sz="24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x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b="0" dirty="0" smtClean="0"/>
                  <a:t>  </a:t>
                </a:r>
                <a:r>
                  <a:rPr lang="en-US" sz="2400" b="0" dirty="0" smtClean="0"/>
                  <a:t>C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  no  correlation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850" y="621102"/>
                <a:ext cx="4586729" cy="5820311"/>
              </a:xfrm>
              <a:prstGeom prst="rect">
                <a:avLst/>
              </a:prstGeom>
              <a:blipFill rotWithShape="0">
                <a:blip r:embed="rId2"/>
                <a:stretch>
                  <a:fillRect l="-1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188771" y="621102"/>
            <a:ext cx="50550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7)</a:t>
            </a:r>
          </a:p>
          <a:p>
            <a:r>
              <a:rPr lang="en-US" sz="2400" dirty="0" smtClean="0"/>
              <a:t>8)</a:t>
            </a:r>
          </a:p>
          <a:p>
            <a:r>
              <a:rPr lang="en-US" sz="2400" dirty="0" smtClean="0"/>
              <a:t>9)</a:t>
            </a:r>
          </a:p>
          <a:p>
            <a:r>
              <a:rPr lang="en-US" sz="2400" dirty="0" smtClean="0"/>
              <a:t>10)    </a:t>
            </a:r>
          </a:p>
          <a:p>
            <a:r>
              <a:rPr lang="en-US" sz="2400" dirty="0" smtClean="0"/>
              <a:t>11)   </a:t>
            </a:r>
          </a:p>
          <a:p>
            <a:r>
              <a:rPr lang="en-US" sz="2400" dirty="0" smtClean="0"/>
              <a:t>12)  </a:t>
            </a:r>
            <a:endParaRPr lang="en-US" sz="2400" dirty="0"/>
          </a:p>
          <a:p>
            <a:pPr marL="457200" indent="-457200">
              <a:buAutoNum type="arabicParenR" startAt="13"/>
            </a:pPr>
            <a:r>
              <a:rPr lang="en-US" sz="2400" dirty="0"/>
              <a:t> </a:t>
            </a:r>
          </a:p>
          <a:p>
            <a:pPr marL="457200" indent="-457200">
              <a:buAutoNum type="arabicParenR" startAt="13"/>
            </a:pPr>
            <a:r>
              <a:rPr lang="en-US" sz="2400" dirty="0" smtClean="0"/>
              <a:t> </a:t>
            </a:r>
          </a:p>
          <a:p>
            <a:pPr marL="457200" indent="-457200">
              <a:buAutoNum type="arabicParenR" startAt="13"/>
            </a:pPr>
            <a:r>
              <a:rPr lang="en-US" sz="2400" dirty="0"/>
              <a:t> </a:t>
            </a:r>
            <a:endParaRPr lang="en-US" sz="2400" dirty="0" smtClean="0"/>
          </a:p>
          <a:p>
            <a:pPr marL="457200" indent="-457200">
              <a:buAutoNum type="arabicParenR" startAt="13"/>
            </a:pPr>
            <a:r>
              <a:rPr lang="en-US" sz="2400" dirty="0"/>
              <a:t> </a:t>
            </a:r>
            <a:endParaRPr lang="en-US" sz="2400" dirty="0" smtClean="0"/>
          </a:p>
          <a:p>
            <a:pPr marL="400050" indent="-400050">
              <a:buAutoNum type="arabicParenR" startAt="17"/>
            </a:pPr>
            <a:r>
              <a:rPr lang="en-US" sz="2400" dirty="0" smtClean="0"/>
              <a:t>   </a:t>
            </a:r>
          </a:p>
          <a:p>
            <a:pPr marL="400050" indent="-400050">
              <a:buAutoNum type="arabicParenR" startAt="17"/>
            </a:pPr>
            <a:r>
              <a:rPr lang="en-US" sz="2400" b="0" dirty="0" smtClean="0"/>
              <a:t>  </a:t>
            </a:r>
            <a:endParaRPr lang="en-US" sz="2400" dirty="0" smtClean="0"/>
          </a:p>
          <a:p>
            <a:pPr marL="400050" indent="-400050">
              <a:buAutoNum type="arabicParenR" startAt="17"/>
            </a:pPr>
            <a:r>
              <a:rPr lang="en-US" sz="2400" dirty="0" smtClean="0"/>
              <a:t>  </a:t>
            </a:r>
          </a:p>
          <a:p>
            <a:pPr marL="400050" indent="-400050">
              <a:buAutoNum type="arabicParenR" startAt="17"/>
            </a:pP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74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75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805</TotalTime>
  <Words>196</Words>
  <Application>Microsoft Office PowerPoint</Application>
  <PresentationFormat>Widescreen</PresentationFormat>
  <Paragraphs>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Cambria Math</vt:lpstr>
      <vt:lpstr>Gill Sans MT</vt:lpstr>
      <vt:lpstr>Impact</vt:lpstr>
      <vt:lpstr>Badge</vt:lpstr>
      <vt:lpstr>Milestone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board wars!!!</dc:title>
  <dc:creator>Lindsay Maher</dc:creator>
  <cp:lastModifiedBy>Sara Mullis</cp:lastModifiedBy>
  <cp:revision>32</cp:revision>
  <cp:lastPrinted>2016-04-13T23:14:11Z</cp:lastPrinted>
  <dcterms:created xsi:type="dcterms:W3CDTF">2015-11-18T00:22:25Z</dcterms:created>
  <dcterms:modified xsi:type="dcterms:W3CDTF">2016-04-13T23:35:29Z</dcterms:modified>
</cp:coreProperties>
</file>