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handoutMasterIdLst>
    <p:handoutMasterId r:id="rId24"/>
  </p:handoutMasterIdLst>
  <p:sldIdLst>
    <p:sldId id="256" r:id="rId2"/>
    <p:sldId id="257" r:id="rId3"/>
    <p:sldId id="264" r:id="rId4"/>
    <p:sldId id="271" r:id="rId5"/>
    <p:sldId id="266" r:id="rId6"/>
    <p:sldId id="278" r:id="rId7"/>
    <p:sldId id="274" r:id="rId8"/>
    <p:sldId id="260" r:id="rId9"/>
    <p:sldId id="262" r:id="rId10"/>
    <p:sldId id="272" r:id="rId11"/>
    <p:sldId id="267" r:id="rId12"/>
    <p:sldId id="265" r:id="rId13"/>
    <p:sldId id="259" r:id="rId14"/>
    <p:sldId id="279" r:id="rId15"/>
    <p:sldId id="269" r:id="rId16"/>
    <p:sldId id="258" r:id="rId17"/>
    <p:sldId id="277" r:id="rId18"/>
    <p:sldId id="275" r:id="rId19"/>
    <p:sldId id="276" r:id="rId20"/>
    <p:sldId id="270" r:id="rId21"/>
    <p:sldId id="261" r:id="rId22"/>
    <p:sldId id="281" r:id="rId23"/>
  </p:sldIdLst>
  <p:sldSz cx="12192000" cy="6858000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B1441A01-2411-423A-A558-B3A2366CAA7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2D168D63-241D-47D6-93D7-A9518BB0E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79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510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1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6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4816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97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932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4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46736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7ECA30-B537-49A8-9061-CE33D1B7B8F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122743-9010-40E6-BF5E-7C3C81EDF1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857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606" y="1106204"/>
            <a:ext cx="10318418" cy="4394988"/>
          </a:xfrm>
        </p:spPr>
        <p:txBody>
          <a:bodyPr/>
          <a:lstStyle/>
          <a:p>
            <a:r>
              <a:rPr lang="en-US" dirty="0" smtClean="0"/>
              <a:t>Milestone review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3510" y="4994694"/>
            <a:ext cx="7504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Unit 7: Systems of Equations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577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46484" y="189723"/>
            <a:ext cx="11582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Which </a:t>
            </a: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</a:rPr>
              <a:t>graph should be used to determine the solution of the system of equations: </a:t>
            </a: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/>
            </a:r>
            <a:b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</a:b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−</a:t>
            </a:r>
            <a:r>
              <a:rPr 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3</a:t>
            </a: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𝑥 + 𝑦 = −4</a:t>
            </a:r>
            <a:b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</a:b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𝑦  =  −</a:t>
            </a:r>
            <a:r>
              <a:rPr 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3</a:t>
            </a: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𝑥 + 8 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a.                                         b.</a:t>
            </a:r>
            <a:endParaRPr lang="en-US" sz="4400" dirty="0">
              <a:solidFill>
                <a:srgbClr val="000000"/>
              </a:solidFill>
              <a:latin typeface="Cambria Math" panose="0204050305040603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271" y="2977956"/>
            <a:ext cx="3778203" cy="36282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5392" y="2977956"/>
            <a:ext cx="4253838" cy="362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46484" y="421140"/>
            <a:ext cx="110369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If </a:t>
            </a:r>
            <a:r>
              <a:rPr lang="en-US" sz="5400" dirty="0">
                <a:solidFill>
                  <a:srgbClr val="000000"/>
                </a:solidFill>
                <a:latin typeface="Cambria Math" panose="02040503050406030204" pitchFamily="18" charset="0"/>
              </a:rPr>
              <a:t>(3,𝑦) </a:t>
            </a:r>
            <a: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</a:rPr>
              <a:t>is the solution to this system of equations, determine the value of </a:t>
            </a:r>
            <a:r>
              <a:rPr lang="en-US" sz="5400" dirty="0">
                <a:solidFill>
                  <a:srgbClr val="000000"/>
                </a:solidFill>
                <a:latin typeface="Cambria Math" panose="02040503050406030204" pitchFamily="18" charset="0"/>
              </a:rPr>
              <a:t>𝑦</a:t>
            </a:r>
            <a: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                             2𝑥 − 3𝑦 = 0 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                             2𝑥 +  𝑦  = 8</a:t>
            </a:r>
            <a:endParaRPr lang="en-US" sz="5400" dirty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endParaRPr lang="en-US" sz="5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5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a</a:t>
            </a:r>
            <a: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</a:rPr>
              <a:t>. 2 </a:t>
            </a:r>
            <a:r>
              <a:rPr lang="en-US" sz="5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</a:t>
            </a:r>
            <a: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</a:rPr>
              <a:t>c. 5 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b</a:t>
            </a:r>
            <a: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</a:rPr>
              <a:t>. 3 </a:t>
            </a:r>
            <a:r>
              <a:rPr lang="en-US" sz="5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d</a:t>
            </a:r>
            <a: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</a:rPr>
              <a:t>. 6 </a:t>
            </a:r>
          </a:p>
        </p:txBody>
      </p:sp>
    </p:spTree>
    <p:extLst>
      <p:ext uri="{BB962C8B-B14F-4D97-AF65-F5344CB8AC3E}">
        <p14:creationId xmlns:p14="http://schemas.microsoft.com/office/powerpoint/2010/main" val="16292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8780" y="234951"/>
            <a:ext cx="11646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sz="6000" dirty="0">
                <a:solidFill>
                  <a:srgbClr val="000000"/>
                </a:solidFill>
                <a:latin typeface="Calibri" panose="020F0502020204030204" pitchFamily="34" charset="0"/>
              </a:rPr>
              <a:t>is the solution of the linear system below?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498" y="2173943"/>
            <a:ext cx="5494922" cy="454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11706" y="0"/>
            <a:ext cx="116786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6600" dirty="0">
                <a:solidFill>
                  <a:srgbClr val="000000"/>
                </a:solidFill>
                <a:latin typeface="Calibri" panose="020F0502020204030204" pitchFamily="34" charset="0"/>
              </a:rPr>
              <a:t>Solve the system of equations using substitution. </a:t>
            </a:r>
            <a:r>
              <a:rPr lang="en-US" sz="6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66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6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6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               𝑥 + 𝑦 = 9</a:t>
            </a:r>
          </a:p>
          <a:p>
            <a:r>
              <a:rPr lang="en-US" sz="66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               𝑦 = 13 − 2𝑥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065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977" y="274267"/>
            <a:ext cx="101564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How many solutions does the following system of equations have?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00227" y="3682353"/>
                <a:ext cx="6951968" cy="2554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 +  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 =  3</m:t>
                      </m:r>
                    </m:oMath>
                  </m:oMathPara>
                </a14:m>
                <a:endParaRPr lang="en-US" sz="8000" dirty="0" smtClean="0">
                  <a:latin typeface="Arial Narrow" panose="020B0606020202030204" pitchFamily="34" charset="0"/>
                </a:endParaRPr>
              </a:p>
              <a:p>
                <a:r>
                  <a:rPr lang="en-US" sz="8000" dirty="0" smtClean="0">
                    <a:latin typeface="Arial Narrow" panose="020B0606020202030204" pitchFamily="34" charset="0"/>
                  </a:rPr>
                  <a:t> y =  -3x  +  3</a:t>
                </a:r>
                <a:endParaRPr lang="en-US" sz="80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227" y="3682353"/>
                <a:ext cx="6951968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4211" b="-2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8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32636" y="300716"/>
            <a:ext cx="106310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Five baseballs and three footballs cost $88. The cost of two baseballs and seven footballs is $186</a:t>
            </a: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           . </a:t>
            </a:r>
            <a:b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Write a 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system of equations </a:t>
            </a: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that could 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be used to find the cost of one baseball, </a:t>
            </a:r>
            <a:r>
              <a:rPr lang="en-US" sz="4800" i="1" dirty="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, and one football, </a:t>
            </a:r>
            <a:r>
              <a:rPr lang="en-US" sz="4800" i="1" dirty="0">
                <a:solidFill>
                  <a:srgbClr val="000000"/>
                </a:solidFill>
                <a:latin typeface="Calibri" panose="020F0502020204030204" pitchFamily="34" charset="0"/>
              </a:rPr>
              <a:t>f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6475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26693" y="-157999"/>
            <a:ext cx="12224085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Explain 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why there is no solution to the </a:t>
            </a: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system   </a:t>
            </a:r>
            <a:r>
              <a:rPr lang="en-US" sz="48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𝑥+2</a:t>
            </a:r>
            <a:r>
              <a:rPr lang="en-US" sz="4800" dirty="0">
                <a:solidFill>
                  <a:srgbClr val="000000"/>
                </a:solidFill>
                <a:latin typeface="Cambria Math" panose="02040503050406030204" pitchFamily="18" charset="0"/>
              </a:rPr>
              <a:t>𝑦=</a:t>
            </a:r>
            <a:r>
              <a:rPr lang="en-US" sz="48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5</a:t>
            </a:r>
          </a:p>
          <a:p>
            <a:r>
              <a:rPr lang="en-US" sz="4800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sz="48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              𝑥</a:t>
            </a:r>
            <a:r>
              <a:rPr lang="en-US" sz="4800" dirty="0">
                <a:solidFill>
                  <a:srgbClr val="000000"/>
                </a:solidFill>
                <a:latin typeface="Cambria Math" panose="02040503050406030204" pitchFamily="18" charset="0"/>
              </a:rPr>
              <a:t>+2𝑦=</a:t>
            </a:r>
            <a:r>
              <a:rPr lang="en-US" sz="48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8</a:t>
            </a:r>
            <a:br>
              <a:rPr lang="en-US" sz="4800" dirty="0" smtClean="0">
                <a:solidFill>
                  <a:srgbClr val="000000"/>
                </a:solidFill>
                <a:latin typeface="Cambria Math" panose="02040503050406030204" pitchFamily="18" charset="0"/>
              </a:rPr>
            </a:b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. The lines are collinear so there is no </a:t>
            </a: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solution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b. The lines are parallel so there is no </a:t>
            </a: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solution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c. The lines intersect at one point so there </a:t>
            </a: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is no solution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21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78568" y="0"/>
            <a:ext cx="1083962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You </a:t>
            </a:r>
            <a: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</a:rPr>
              <a:t>have been given two job offers – job A and job B as shown in the table below. After how many years is the salary equal? </a:t>
            </a: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a. 20 years </a:t>
            </a:r>
          </a:p>
          <a:p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b. 10 years </a:t>
            </a:r>
          </a:p>
          <a:p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c. 5 years </a:t>
            </a:r>
          </a:p>
          <a:p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d. 4 years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225" y="3370153"/>
            <a:ext cx="7358484" cy="279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090863" y="-352726"/>
                <a:ext cx="10903789" cy="8573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000" dirty="0" smtClean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r>
                  <a:rPr lang="en-US" sz="5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What is true of the graphs of the two equations? </a:t>
                </a:r>
                <a:r>
                  <a:rPr lang="en-US" sz="5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      </a:t>
                </a:r>
                <a:r>
                  <a:rPr lang="en-US" sz="5400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𝑦 = </a:t>
                </a:r>
                <a:r>
                  <a:rPr lang="en-US" sz="5400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𝑥 + 2</a:t>
                </a:r>
                <a:endParaRPr lang="en-US" sz="5400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5400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5400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                            </a:t>
                </a:r>
                <a:r>
                  <a:rPr lang="en-US" sz="5400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3𝑥  </a:t>
                </a:r>
                <a:r>
                  <a:rPr lang="en-US" sz="5400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+ 2𝑦  = 8</a:t>
                </a:r>
                <a:endParaRPr lang="en-US" sz="5400" dirty="0"/>
              </a:p>
              <a:p>
                <a:r>
                  <a:rPr lang="en-US" sz="4800" dirty="0"/>
                  <a:t>a. The lines intersect in exactly one point, </a:t>
                </a:r>
                <a:r>
                  <a:rPr lang="en-US" sz="4800" dirty="0" smtClean="0"/>
                  <a:t/>
                </a:r>
                <a:br>
                  <a:rPr lang="en-US" sz="4800" dirty="0" smtClean="0"/>
                </a:br>
                <a:r>
                  <a:rPr lang="en-US" sz="4800" dirty="0" smtClean="0"/>
                  <a:t>   (</a:t>
                </a:r>
                <a:r>
                  <a:rPr lang="en-US" sz="4800" dirty="0"/>
                  <a:t>2, 1) </a:t>
                </a:r>
              </a:p>
              <a:p>
                <a:r>
                  <a:rPr lang="en-US" sz="4800" dirty="0"/>
                  <a:t>b. The lines intersect in exactly one point, </a:t>
                </a:r>
                <a:r>
                  <a:rPr lang="en-US" sz="4800" dirty="0" smtClean="0"/>
                  <a:t/>
                </a:r>
                <a:br>
                  <a:rPr lang="en-US" sz="4800" dirty="0" smtClean="0"/>
                </a:br>
                <a:r>
                  <a:rPr lang="en-US" sz="4800" dirty="0" smtClean="0"/>
                  <a:t>   (</a:t>
                </a:r>
                <a:r>
                  <a:rPr lang="en-US" sz="4800" dirty="0"/>
                  <a:t>0, 2) </a:t>
                </a:r>
              </a:p>
              <a:p>
                <a:r>
                  <a:rPr lang="en-US" sz="4800" dirty="0"/>
                  <a:t>c. The lines are parallel. </a:t>
                </a:r>
              </a:p>
              <a:p>
                <a:r>
                  <a:rPr lang="en-US" sz="4800" dirty="0"/>
                  <a:t>d. The lines are collinear. </a:t>
                </a:r>
              </a:p>
              <a:p>
                <a:r>
                  <a:rPr lang="en-US" sz="5400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</a:t>
                </a:r>
                <a:endParaRPr lang="en-US" sz="5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863" y="-352726"/>
                <a:ext cx="10903789" cy="8573757"/>
              </a:xfrm>
              <a:prstGeom prst="rect">
                <a:avLst/>
              </a:prstGeom>
              <a:blipFill rotWithShape="0">
                <a:blip r:embed="rId2"/>
                <a:stretch>
                  <a:fillRect l="-3018" r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21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8147" y="767904"/>
            <a:ext cx="111973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Write the solution to the system of equations as an ordered pair.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86046" y="3120190"/>
            <a:ext cx="6252564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200" dirty="0" smtClean="0"/>
              <a:t>y = -2x – 4</a:t>
            </a:r>
            <a:endParaRPr lang="en-US" sz="7200" dirty="0"/>
          </a:p>
          <a:p>
            <a:r>
              <a:rPr lang="en-US" sz="7200" dirty="0"/>
              <a:t>y</a:t>
            </a:r>
            <a:r>
              <a:rPr lang="en-US" sz="7200" dirty="0" smtClean="0"/>
              <a:t> = x + 8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395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4951" y="1043797"/>
            <a:ext cx="107082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What type(s) of solutions </a:t>
            </a:r>
            <a:br>
              <a:rPr lang="en-US" sz="6600" b="1" dirty="0" smtClean="0"/>
            </a:br>
            <a:r>
              <a:rPr lang="en-US" sz="6600" b="1" dirty="0" smtClean="0"/>
              <a:t>can a system of equations have?</a:t>
            </a:r>
            <a:endParaRPr lang="en-US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7240" y="0"/>
            <a:ext cx="101564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Is the given point the solution of the system </a:t>
            </a:r>
            <a:br>
              <a:rPr lang="en-US" sz="6600" b="1" dirty="0" smtClean="0"/>
            </a:br>
            <a:r>
              <a:rPr lang="en-US" sz="6600" b="1" dirty="0" smtClean="0"/>
              <a:t>of equations?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753" y="3451956"/>
            <a:ext cx="9727956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dirty="0">
                <a:latin typeface="Arial Rounded MT Bold" panose="020F0704030504030204" pitchFamily="34" charset="0"/>
              </a:rPr>
              <a:t> </a:t>
            </a:r>
            <a:r>
              <a:rPr lang="en-US" sz="6000" dirty="0" smtClean="0">
                <a:latin typeface="Arial Rounded MT Bold" panose="020F0704030504030204" pitchFamily="34" charset="0"/>
              </a:rPr>
              <a:t>         </a:t>
            </a:r>
            <a:r>
              <a:rPr lang="en-US" sz="6600" dirty="0" smtClean="0">
                <a:latin typeface="Arial Rounded MT Bold" panose="020F0704030504030204" pitchFamily="34" charset="0"/>
              </a:rPr>
              <a:t>         x  </a:t>
            </a:r>
            <a:r>
              <a:rPr lang="en-US" sz="6600" dirty="0">
                <a:latin typeface="Arial Rounded MT Bold" panose="020F0704030504030204" pitchFamily="34" charset="0"/>
              </a:rPr>
              <a:t>-</a:t>
            </a:r>
            <a:r>
              <a:rPr lang="en-US" sz="6600" dirty="0" smtClean="0">
                <a:latin typeface="Arial Rounded MT Bold" panose="020F0704030504030204" pitchFamily="34" charset="0"/>
              </a:rPr>
              <a:t>  y  =  -12</a:t>
            </a:r>
          </a:p>
          <a:p>
            <a:r>
              <a:rPr lang="en-US" sz="6600" dirty="0">
                <a:latin typeface="Arial Rounded MT Bold" panose="020F0704030504030204" pitchFamily="34" charset="0"/>
              </a:rPr>
              <a:t> </a:t>
            </a:r>
            <a:r>
              <a:rPr lang="en-US" sz="6600" dirty="0" smtClean="0">
                <a:latin typeface="Arial Rounded MT Bold" panose="020F0704030504030204" pitchFamily="34" charset="0"/>
              </a:rPr>
              <a:t>               2x  </a:t>
            </a:r>
            <a:r>
              <a:rPr lang="en-US" sz="6600" dirty="0">
                <a:latin typeface="Arial Rounded MT Bold" panose="020F0704030504030204" pitchFamily="34" charset="0"/>
              </a:rPr>
              <a:t>+</a:t>
            </a:r>
            <a:r>
              <a:rPr lang="en-US" sz="6600" dirty="0" smtClean="0">
                <a:latin typeface="Arial Rounded MT Bold" panose="020F0704030504030204" pitchFamily="34" charset="0"/>
              </a:rPr>
              <a:t>  y  =  2</a:t>
            </a:r>
            <a:endParaRPr lang="en-US" sz="6600" dirty="0">
              <a:latin typeface="Arial Rounded MT Bold" panose="020F0704030504030204" pitchFamily="34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4219074" y="3609472"/>
            <a:ext cx="802105" cy="187380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98359" y="3913621"/>
                <a:ext cx="292387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(−5,7)</m:t>
                      </m:r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359" y="3913621"/>
                <a:ext cx="2923877" cy="11079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4611" y="0"/>
            <a:ext cx="108235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</a:rPr>
              <a:t>What is the system of equations represented by the graph below? </a:t>
            </a:r>
          </a:p>
        </p:txBody>
      </p:sp>
      <p:sp>
        <p:nvSpPr>
          <p:cNvPr id="3" name="Rectangle 2"/>
          <p:cNvSpPr/>
          <p:nvPr/>
        </p:nvSpPr>
        <p:spPr>
          <a:xfrm>
            <a:off x="994611" y="1548789"/>
            <a:ext cx="1167865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lphaLcPeriod"/>
            </a:pP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  𝑥</a:t>
            </a:r>
            <a:r>
              <a:rPr 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=</a:t>
            </a: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1</a:t>
            </a:r>
            <a:b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</a:b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  𝑦</a:t>
            </a:r>
            <a:r>
              <a:rPr 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=</a:t>
            </a: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3 </a:t>
            </a:r>
            <a:b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</a:br>
            <a:endParaRPr lang="en-US" sz="2400" dirty="0" smtClean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</a:rPr>
              <a:t>b.  </a:t>
            </a:r>
            <a:r>
              <a:rPr 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𝑦=3𝑥+1 </a:t>
            </a:r>
            <a:br>
              <a:rPr 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</a:br>
            <a:r>
              <a:rPr 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     𝑦=−3𝑥+</a:t>
            </a: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4</a:t>
            </a:r>
            <a: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ambria Math" panose="02040503050406030204" pitchFamily="18" charset="0"/>
              </a:rPr>
            </a:br>
            <a:endParaRPr lang="en-US" sz="2400" dirty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r>
              <a:rPr lang="en-US" sz="4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c. </a:t>
            </a: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𝑦</a:t>
            </a:r>
            <a:r>
              <a:rPr 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=𝑥+</a:t>
            </a: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3</a:t>
            </a:r>
            <a:b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</a:b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     𝑦</a:t>
            </a:r>
            <a:r>
              <a:rPr lang="en-US" sz="4400" dirty="0">
                <a:solidFill>
                  <a:srgbClr val="000000"/>
                </a:solidFill>
                <a:latin typeface="Cambria Math" panose="02040503050406030204" pitchFamily="18" charset="0"/>
              </a:rPr>
              <a:t>=4𝑥−</a:t>
            </a:r>
            <a:r>
              <a:rPr lang="en-US" sz="44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3 </a:t>
            </a:r>
            <a:endParaRPr lang="en-US" sz="4400" dirty="0">
              <a:solidFill>
                <a:srgbClr val="000000"/>
              </a:solidFill>
              <a:latin typeface="Cambria Math" panose="0204050305040603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062104"/>
            <a:ext cx="5646821" cy="468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5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00724" y="621102"/>
                <a:ext cx="4356339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 One </a:t>
                </a:r>
                <a:r>
                  <a:rPr lang="en-US" sz="2400" dirty="0"/>
                  <a:t>solution, no solution, </a:t>
                </a:r>
                <a:r>
                  <a:rPr lang="en-US" sz="2400" dirty="0" smtClean="0"/>
                  <a:t>   </a:t>
                </a:r>
                <a:br>
                  <a:rPr lang="en-US" sz="2400" dirty="0" smtClean="0"/>
                </a:br>
                <a:r>
                  <a:rPr lang="en-US" sz="2400" dirty="0" smtClean="0"/>
                  <a:t>  infinitely </a:t>
                </a:r>
                <a:r>
                  <a:rPr lang="en-US" sz="2400" dirty="0"/>
                  <a:t>many solutions</a:t>
                </a:r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>
                    <a:latin typeface="Arial Narrow" panose="020B0606020202030204" pitchFamily="34" charset="0"/>
                  </a:rPr>
                  <a:t> 1</a:t>
                </a: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parallel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lines</m:t>
                    </m:r>
                  </m:oMath>
                </a14:m>
                <a:endParaRPr lang="en-US" sz="2400" b="0" dirty="0" smtClean="0"/>
              </a:p>
              <a:p>
                <a:pPr marL="342900" indent="-342900">
                  <a:buAutoNum type="arabicParenR"/>
                </a:pPr>
                <a:r>
                  <a:rPr lang="en-US" sz="2400" b="0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(3,4)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  yes</a:t>
                </a:r>
              </a:p>
              <a:p>
                <a:pPr marL="342900" indent="-342900">
                  <a:buAutoNum type="arabicParenR"/>
                </a:pPr>
                <a:r>
                  <a:rPr lang="en-US" sz="2400" b="0" dirty="0" smtClean="0"/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elimination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  (-2,4)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  B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  B</a:t>
                </a:r>
              </a:p>
              <a:p>
                <a:pPr marL="342900" indent="-342900">
                  <a:buAutoNum type="arabicParenR"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724" y="621102"/>
                <a:ext cx="4356339" cy="4524315"/>
              </a:xfrm>
              <a:prstGeom prst="rect">
                <a:avLst/>
              </a:prstGeom>
              <a:blipFill rotWithShape="0">
                <a:blip r:embed="rId2"/>
                <a:stretch>
                  <a:fillRect l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188771" y="621102"/>
            <a:ext cx="50550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10)   A</a:t>
            </a:r>
          </a:p>
          <a:p>
            <a:r>
              <a:rPr lang="en-US" sz="2400" dirty="0" smtClean="0"/>
              <a:t>11)  no solution</a:t>
            </a:r>
          </a:p>
          <a:p>
            <a:r>
              <a:rPr lang="en-US" sz="2400" dirty="0" smtClean="0"/>
              <a:t>12)  (</a:t>
            </a:r>
            <a:r>
              <a:rPr lang="en-US" sz="2400" dirty="0"/>
              <a:t>4, 5) </a:t>
            </a:r>
          </a:p>
          <a:p>
            <a:pPr marL="457200" indent="-457200">
              <a:buAutoNum type="arabicParenR" startAt="13"/>
            </a:pPr>
            <a:r>
              <a:rPr lang="en-US" sz="2400" dirty="0" smtClean="0"/>
              <a:t>infinitely many solutions</a:t>
            </a:r>
          </a:p>
          <a:p>
            <a:pPr marL="457200" indent="-457200">
              <a:buAutoNum type="arabicParenR" startAt="13"/>
            </a:pPr>
            <a:r>
              <a:rPr lang="en-US" sz="2400" dirty="0" smtClean="0"/>
              <a:t>  5</a:t>
            </a:r>
            <a:r>
              <a:rPr lang="en-US" sz="2400" i="1" dirty="0" smtClean="0"/>
              <a:t>b</a:t>
            </a:r>
            <a:r>
              <a:rPr lang="en-US" sz="2400" dirty="0" smtClean="0"/>
              <a:t> + 3</a:t>
            </a:r>
            <a:r>
              <a:rPr lang="en-US" sz="2400" i="1" dirty="0" smtClean="0"/>
              <a:t>f  =  </a:t>
            </a:r>
            <a:r>
              <a:rPr lang="en-US" sz="2400" dirty="0" smtClean="0"/>
              <a:t>88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   2b</a:t>
            </a:r>
            <a:r>
              <a:rPr lang="en-US" sz="2400" dirty="0" smtClean="0"/>
              <a:t> + 7</a:t>
            </a:r>
            <a:r>
              <a:rPr lang="en-US" sz="2400" i="1" dirty="0" smtClean="0"/>
              <a:t>f</a:t>
            </a:r>
            <a:r>
              <a:rPr lang="en-US" sz="2400" dirty="0" smtClean="0"/>
              <a:t>  = 186</a:t>
            </a:r>
            <a:endParaRPr lang="en-US" sz="2400" dirty="0"/>
          </a:p>
          <a:p>
            <a:pPr marL="457200" indent="-457200">
              <a:buAutoNum type="arabicParenR" startAt="13"/>
            </a:pPr>
            <a:r>
              <a:rPr lang="en-US" sz="2400" dirty="0" smtClean="0"/>
              <a:t>B</a:t>
            </a:r>
            <a:endParaRPr lang="en-US" sz="2400" dirty="0"/>
          </a:p>
          <a:p>
            <a:pPr marL="457200" indent="-457200">
              <a:buAutoNum type="arabicParenR" startAt="13"/>
            </a:pPr>
            <a:r>
              <a:rPr lang="en-US" sz="2400" dirty="0" smtClean="0"/>
              <a:t>A</a:t>
            </a:r>
          </a:p>
          <a:p>
            <a:pPr marL="400050" indent="-400050">
              <a:buAutoNum type="arabicParenR" startAt="17"/>
            </a:pPr>
            <a:r>
              <a:rPr lang="en-US" sz="2400" dirty="0" smtClean="0"/>
              <a:t>   A</a:t>
            </a:r>
          </a:p>
          <a:p>
            <a:pPr marL="400050" indent="-400050">
              <a:buAutoNum type="arabicParenR" startAt="17"/>
            </a:pPr>
            <a:r>
              <a:rPr lang="en-US" sz="2400" b="0" dirty="0" smtClean="0"/>
              <a:t>  (-4,4)</a:t>
            </a:r>
            <a:endParaRPr lang="en-US" sz="2400" dirty="0" smtClean="0"/>
          </a:p>
          <a:p>
            <a:pPr marL="400050" indent="-400050">
              <a:buAutoNum type="arabicParenR" startAt="17"/>
            </a:pPr>
            <a:r>
              <a:rPr lang="en-US" sz="2400" dirty="0" smtClean="0"/>
              <a:t>  no</a:t>
            </a:r>
          </a:p>
          <a:p>
            <a:pPr marL="400050" indent="-400050">
              <a:buAutoNum type="arabicParenR" startAt="17"/>
            </a:pPr>
            <a:r>
              <a:rPr lang="en-US" sz="2400" dirty="0"/>
              <a:t>  </a:t>
            </a:r>
            <a:r>
              <a:rPr lang="en-US" sz="2400" dirty="0" smtClean="0"/>
              <a:t>C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74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5720" y="655608"/>
            <a:ext cx="9290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How many solutions does the system of equations have?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64280" y="3119881"/>
            <a:ext cx="72634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3x + y = 5</a:t>
            </a:r>
          </a:p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= x </a:t>
            </a:r>
            <a:r>
              <a:rPr lang="en-US" sz="88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935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6505" y="382893"/>
            <a:ext cx="8758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What does the graph look like for the following system of equations?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14548" y="2910280"/>
            <a:ext cx="104491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 Rounded MT Bold" panose="020F0704030504030204" pitchFamily="34" charset="0"/>
              </a:rPr>
              <a:t>Y = 2x – 4</a:t>
            </a:r>
          </a:p>
          <a:p>
            <a:pPr algn="ctr"/>
            <a:r>
              <a:rPr lang="en-US" sz="7200" b="1" dirty="0" smtClean="0">
                <a:latin typeface="Arial Rounded MT Bold" panose="020F0704030504030204" pitchFamily="34" charset="0"/>
              </a:rPr>
              <a:t>Y = 2x + 1</a:t>
            </a:r>
            <a:endParaRPr lang="en-US" sz="7200" b="1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801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5720" y="655608"/>
            <a:ext cx="9290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What is the solution of the following system of equations ?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61411" y="2638926"/>
                <a:ext cx="5432577" cy="157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7200" dirty="0" smtClean="0"/>
                  <a:t>y = </a:t>
                </a:r>
                <a14:m>
                  <m:oMath xmlns:m="http://schemas.openxmlformats.org/officeDocument/2006/math">
                    <m:r>
                      <a:rPr lang="en-US" sz="7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7200" dirty="0" smtClean="0"/>
                  <a:t> x  +  5</a:t>
                </a:r>
                <a:endParaRPr lang="en-US" sz="7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411" y="2638926"/>
                <a:ext cx="5432577" cy="1570110"/>
              </a:xfrm>
              <a:prstGeom prst="rect">
                <a:avLst/>
              </a:prstGeom>
              <a:blipFill rotWithShape="0">
                <a:blip r:embed="rId2"/>
                <a:stretch>
                  <a:fillRect l="-10101" t="-4280" r="-9203" b="-18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61411" y="4414147"/>
            <a:ext cx="390812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7200" dirty="0"/>
              <a:t>y</a:t>
            </a:r>
            <a:r>
              <a:rPr lang="en-US" sz="7200" dirty="0" smtClean="0"/>
              <a:t> = 2x  - 2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608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2761" y="0"/>
            <a:ext cx="101564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Is the given point the solution of the system </a:t>
            </a:r>
            <a:br>
              <a:rPr lang="en-US" sz="6600" b="1" dirty="0" smtClean="0"/>
            </a:br>
            <a:r>
              <a:rPr lang="en-US" sz="6600" b="1" dirty="0" smtClean="0"/>
              <a:t>of equations?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84946" y="3716758"/>
            <a:ext cx="8202566" cy="203132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0" dirty="0">
                <a:latin typeface="Arial Rounded MT Bold" panose="020F0704030504030204" pitchFamily="34" charset="0"/>
              </a:rPr>
              <a:t> </a:t>
            </a:r>
            <a:r>
              <a:rPr lang="en-US" sz="6000" dirty="0" smtClean="0">
                <a:latin typeface="Arial Rounded MT Bold" panose="020F0704030504030204" pitchFamily="34" charset="0"/>
              </a:rPr>
              <a:t>         </a:t>
            </a:r>
            <a:r>
              <a:rPr lang="en-US" sz="6600" dirty="0" smtClean="0">
                <a:latin typeface="Arial Rounded MT Bold" panose="020F0704030504030204" pitchFamily="34" charset="0"/>
              </a:rPr>
              <a:t>        4x  </a:t>
            </a:r>
            <a:r>
              <a:rPr lang="en-US" sz="6600" dirty="0" smtClean="0">
                <a:latin typeface="Arial Rounded MT Bold" panose="020F0704030504030204" pitchFamily="34" charset="0"/>
              </a:rPr>
              <a:t>-  </a:t>
            </a:r>
            <a:r>
              <a:rPr lang="en-US" sz="6600" dirty="0" smtClean="0">
                <a:latin typeface="Arial Rounded MT Bold" panose="020F0704030504030204" pitchFamily="34" charset="0"/>
              </a:rPr>
              <a:t>y  =  2</a:t>
            </a:r>
          </a:p>
          <a:p>
            <a:r>
              <a:rPr lang="en-US" sz="6600" dirty="0">
                <a:latin typeface="Arial Rounded MT Bold" panose="020F0704030504030204" pitchFamily="34" charset="0"/>
              </a:rPr>
              <a:t> </a:t>
            </a:r>
            <a:r>
              <a:rPr lang="en-US" sz="6600" dirty="0" smtClean="0">
                <a:latin typeface="Arial Rounded MT Bold" panose="020F0704030504030204" pitchFamily="34" charset="0"/>
              </a:rPr>
              <a:t>               -3x  </a:t>
            </a:r>
            <a:r>
              <a:rPr lang="en-US" sz="6600" dirty="0" smtClean="0">
                <a:latin typeface="Arial Rounded MT Bold" panose="020F0704030504030204" pitchFamily="34" charset="0"/>
              </a:rPr>
              <a:t>+  </a:t>
            </a:r>
            <a:r>
              <a:rPr lang="en-US" sz="6600" dirty="0" smtClean="0">
                <a:latin typeface="Arial Rounded MT Bold" panose="020F0704030504030204" pitchFamily="34" charset="0"/>
              </a:rPr>
              <a:t>y  =  0</a:t>
            </a:r>
            <a:endParaRPr lang="en-US" sz="6600" dirty="0">
              <a:latin typeface="Arial Rounded MT Bold" panose="020F0704030504030204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4346305" y="3874274"/>
            <a:ext cx="802105" cy="187380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84946" y="4178422"/>
                <a:ext cx="2234586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(2,6)</m:t>
                      </m:r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946" y="4178422"/>
                <a:ext cx="2234586" cy="11079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7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0863" y="0"/>
            <a:ext cx="1060383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What is the best way to solve the following systems of equations?</a:t>
            </a:r>
          </a:p>
          <a:p>
            <a:pPr algn="ctr"/>
            <a:r>
              <a:rPr lang="en-US" sz="4800" b="1" dirty="0" smtClean="0"/>
              <a:t>(graphing, substitution, elimination) 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21832" y="3877985"/>
            <a:ext cx="87830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 Rounded MT Bold" panose="020F0704030504030204" pitchFamily="34" charset="0"/>
              </a:rPr>
              <a:t>-12x + 3y = -9</a:t>
            </a:r>
          </a:p>
          <a:p>
            <a:r>
              <a:rPr lang="en-US" sz="8800" b="1" dirty="0">
                <a:latin typeface="Arial Rounded MT Bold" panose="020F0704030504030204" pitchFamily="34" charset="0"/>
              </a:rPr>
              <a:t> </a:t>
            </a:r>
            <a:r>
              <a:rPr lang="en-US" sz="8800" b="1" dirty="0" smtClean="0">
                <a:latin typeface="Arial Rounded MT Bold" panose="020F0704030504030204" pitchFamily="34" charset="0"/>
              </a:rPr>
              <a:t>12x  -   y = -3</a:t>
            </a:r>
            <a:endParaRPr lang="en-US" sz="8800" b="1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600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4268" y="511229"/>
            <a:ext cx="10140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Solve the system of equations.</a:t>
            </a:r>
          </a:p>
          <a:p>
            <a:r>
              <a:rPr lang="en-US" sz="4800" b="1" dirty="0" smtClean="0"/>
              <a:t>Write the answer as an ordered pair.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80322" y="3083173"/>
            <a:ext cx="72634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4x + 3y = 4</a:t>
            </a:r>
          </a:p>
          <a:p>
            <a:r>
              <a:rPr lang="en-US" sz="8800" b="1" dirty="0" smtClean="0"/>
              <a:t>-2x + 2y = 12</a:t>
            </a:r>
            <a:endParaRPr lang="en-US" sz="8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075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653" y="117693"/>
            <a:ext cx="1180699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</a:t>
            </a:r>
            <a:r>
              <a:rPr lang="en-US" sz="4800" dirty="0"/>
              <a:t>are the possible solutions for a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 system </a:t>
            </a:r>
            <a:r>
              <a:rPr lang="en-US" sz="4800" dirty="0"/>
              <a:t>of equations? </a:t>
            </a:r>
            <a:endParaRPr lang="en-US" sz="4800" dirty="0" smtClean="0"/>
          </a:p>
          <a:p>
            <a:endParaRPr lang="en-US" sz="4800" dirty="0"/>
          </a:p>
          <a:p>
            <a:r>
              <a:rPr lang="en-US" sz="4800" dirty="0"/>
              <a:t>a. One solution or no solution </a:t>
            </a:r>
          </a:p>
          <a:p>
            <a:r>
              <a:rPr lang="en-US" sz="4800" dirty="0"/>
              <a:t>b. One solution, no solution, or infinitely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  many </a:t>
            </a:r>
            <a:r>
              <a:rPr lang="en-US" sz="4800" dirty="0"/>
              <a:t>solutions </a:t>
            </a:r>
          </a:p>
          <a:p>
            <a:r>
              <a:rPr lang="en-US" sz="4800" dirty="0"/>
              <a:t>c. Linear, collinear or nonlinear </a:t>
            </a:r>
          </a:p>
          <a:p>
            <a:r>
              <a:rPr lang="en-US" sz="4800" dirty="0"/>
              <a:t>d. Graphing, substitution, or elimination </a:t>
            </a:r>
          </a:p>
          <a:p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309230" y="6236898"/>
            <a:ext cx="5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990</TotalTime>
  <Words>480</Words>
  <Application>Microsoft Office PowerPoint</Application>
  <PresentationFormat>Widescreen</PresentationFormat>
  <Paragraphs>121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Arial Rounded MT Bold</vt:lpstr>
      <vt:lpstr>Calibri</vt:lpstr>
      <vt:lpstr>Cambria Math</vt:lpstr>
      <vt:lpstr>Gill Sans MT</vt:lpstr>
      <vt:lpstr>Impact</vt:lpstr>
      <vt:lpstr>Badge</vt:lpstr>
      <vt:lpstr>Milestone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board wars!!!</dc:title>
  <dc:creator>Lindsay Maher</dc:creator>
  <cp:lastModifiedBy>Sara Mullis</cp:lastModifiedBy>
  <cp:revision>32</cp:revision>
  <cp:lastPrinted>2016-04-13T18:57:22Z</cp:lastPrinted>
  <dcterms:created xsi:type="dcterms:W3CDTF">2015-11-18T00:22:25Z</dcterms:created>
  <dcterms:modified xsi:type="dcterms:W3CDTF">2016-04-13T23:13:26Z</dcterms:modified>
</cp:coreProperties>
</file>